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Canva Sans Italics" charset="1" panose="020B0503030501040103"/>
      <p:regular r:id="rId22"/>
    </p:embeddedFont>
    <p:embeddedFont>
      <p:font typeface="Now Bold" charset="1" panose="00000800000000000000"/>
      <p:regular r:id="rId23"/>
    </p:embeddedFont>
    <p:embeddedFont>
      <p:font typeface="Canva Sans" charset="1" panose="020B0503030501040103"/>
      <p:regular r:id="rId24"/>
    </p:embeddedFont>
    <p:embeddedFont>
      <p:font typeface="Canva Sans Bold" charset="1" panose="020B0803030501040103"/>
      <p:regular r:id="rId25"/>
    </p:embeddedFont>
    <p:embeddedFont>
      <p:font typeface="Canva Sans Bold Italics" charset="1" panose="020B0803030501040103"/>
      <p:regular r:id="rId26"/>
    </p:embeddedFont>
    <p:embeddedFont>
      <p:font typeface="Open Sans Bold" charset="1" panose="00000000000000000000"/>
      <p:regular r:id="rId27"/>
    </p:embeddedFont>
    <p:embeddedFont>
      <p:font typeface="Open Sans" charset="1" panose="000000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jpe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45.jpeg" Type="http://schemas.openxmlformats.org/officeDocument/2006/relationships/image"/><Relationship Id="rId5" Target="../media/image46.png" Type="http://schemas.openxmlformats.org/officeDocument/2006/relationships/image"/><Relationship Id="rId6" Target="../media/image47.svg" Type="http://schemas.openxmlformats.org/officeDocument/2006/relationships/image"/><Relationship Id="rId7" Target="../media/image48.png" Type="http://schemas.openxmlformats.org/officeDocument/2006/relationships/image"/><Relationship Id="rId8" Target="../media/image49.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8.svg" Type="http://schemas.openxmlformats.org/officeDocument/2006/relationships/image"/><Relationship Id="rId11" Target="../media/image59.png" Type="http://schemas.openxmlformats.org/officeDocument/2006/relationships/image"/><Relationship Id="rId12" Target="../media/image60.svg" Type="http://schemas.openxmlformats.org/officeDocument/2006/relationships/image"/><Relationship Id="rId13" Target="../media/image61.png" Type="http://schemas.openxmlformats.org/officeDocument/2006/relationships/image"/><Relationship Id="rId14" Target="../media/image62.svg" Type="http://schemas.openxmlformats.org/officeDocument/2006/relationships/image"/><Relationship Id="rId15" Target="../media/image63.png" Type="http://schemas.openxmlformats.org/officeDocument/2006/relationships/image"/><Relationship Id="rId16" Target="../media/image64.svg" Type="http://schemas.openxmlformats.org/officeDocument/2006/relationships/image"/><Relationship Id="rId2" Target="../media/image50.jpeg" Type="http://schemas.openxmlformats.org/officeDocument/2006/relationships/image"/><Relationship Id="rId3" Target="../media/image51.png" Type="http://schemas.openxmlformats.org/officeDocument/2006/relationships/image"/><Relationship Id="rId4" Target="../media/image52.svg" Type="http://schemas.openxmlformats.org/officeDocument/2006/relationships/image"/><Relationship Id="rId5" Target="../media/image53.png" Type="http://schemas.openxmlformats.org/officeDocument/2006/relationships/image"/><Relationship Id="rId6" Target="../media/image54.svg" Type="http://schemas.openxmlformats.org/officeDocument/2006/relationships/image"/><Relationship Id="rId7" Target="../media/image55.png" Type="http://schemas.openxmlformats.org/officeDocument/2006/relationships/image"/><Relationship Id="rId8" Target="../media/image56.svg" Type="http://schemas.openxmlformats.org/officeDocument/2006/relationships/image"/><Relationship Id="rId9" Target="../media/image5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3.png" Type="http://schemas.openxmlformats.org/officeDocument/2006/relationships/image"/><Relationship Id="rId11" Target="../media/image74.svg" Type="http://schemas.openxmlformats.org/officeDocument/2006/relationships/image"/><Relationship Id="rId12" Target="../media/image75.png" Type="http://schemas.openxmlformats.org/officeDocument/2006/relationships/image"/><Relationship Id="rId13" Target="../media/image76.svg" Type="http://schemas.openxmlformats.org/officeDocument/2006/relationships/image"/><Relationship Id="rId14" Target="../media/image77.png" Type="http://schemas.openxmlformats.org/officeDocument/2006/relationships/image"/><Relationship Id="rId15" Target="../media/image78.svg" Type="http://schemas.openxmlformats.org/officeDocument/2006/relationships/image"/><Relationship Id="rId2" Target="../media/image65.png" Type="http://schemas.openxmlformats.org/officeDocument/2006/relationships/image"/><Relationship Id="rId3" Target="../media/image66.svg" Type="http://schemas.openxmlformats.org/officeDocument/2006/relationships/image"/><Relationship Id="rId4" Target="../media/image67.png" Type="http://schemas.openxmlformats.org/officeDocument/2006/relationships/image"/><Relationship Id="rId5" Target="../media/image68.svg" Type="http://schemas.openxmlformats.org/officeDocument/2006/relationships/image"/><Relationship Id="rId6" Target="../media/image69.png" Type="http://schemas.openxmlformats.org/officeDocument/2006/relationships/image"/><Relationship Id="rId7" Target="../media/image70.svg" Type="http://schemas.openxmlformats.org/officeDocument/2006/relationships/image"/><Relationship Id="rId8" Target="../media/image71.png" Type="http://schemas.openxmlformats.org/officeDocument/2006/relationships/image"/><Relationship Id="rId9" Target="../media/image7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9.png" Type="http://schemas.openxmlformats.org/officeDocument/2006/relationships/image"/><Relationship Id="rId3" Target="../media/image80.svg" Type="http://schemas.openxmlformats.org/officeDocument/2006/relationships/image"/><Relationship Id="rId4" Target="../media/image81.png" Type="http://schemas.openxmlformats.org/officeDocument/2006/relationships/image"/><Relationship Id="rId5" Target="../media/image82.svg" Type="http://schemas.openxmlformats.org/officeDocument/2006/relationships/image"/><Relationship Id="rId6" Target="../media/image83.png" Type="http://schemas.openxmlformats.org/officeDocument/2006/relationships/image"/><Relationship Id="rId7" Target="../media/image8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5.png" Type="http://schemas.openxmlformats.org/officeDocument/2006/relationships/image"/><Relationship Id="rId3" Target="../media/image86.svg" Type="http://schemas.openxmlformats.org/officeDocument/2006/relationships/image"/><Relationship Id="rId4" Target="../media/image87.png" Type="http://schemas.openxmlformats.org/officeDocument/2006/relationships/image"/><Relationship Id="rId5" Target="../media/image88.svg" Type="http://schemas.openxmlformats.org/officeDocument/2006/relationships/image"/><Relationship Id="rId6" Target="../media/image89.png" Type="http://schemas.openxmlformats.org/officeDocument/2006/relationships/image"/><Relationship Id="rId7" Target="../media/image90.svg" Type="http://schemas.openxmlformats.org/officeDocument/2006/relationships/image"/><Relationship Id="rId8" Target="../media/image91.png" Type="http://schemas.openxmlformats.org/officeDocument/2006/relationships/image"/><Relationship Id="rId9" Target="../media/image9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5.png" Type="http://schemas.openxmlformats.org/officeDocument/2006/relationships/image"/><Relationship Id="rId3" Target="../media/image86.svg" Type="http://schemas.openxmlformats.org/officeDocument/2006/relationships/image"/><Relationship Id="rId4" Target="../media/image25.png" Type="http://schemas.openxmlformats.org/officeDocument/2006/relationships/image"/><Relationship Id="rId5" Target="../media/image93.png" Type="http://schemas.openxmlformats.org/officeDocument/2006/relationships/image"/><Relationship Id="rId6" Target="../media/image94.svg" Type="http://schemas.openxmlformats.org/officeDocument/2006/relationships/image"/><Relationship Id="rId7" Target="../media/image95.png" Type="http://schemas.openxmlformats.org/officeDocument/2006/relationships/image"/><Relationship Id="rId8" Target="../media/image96.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45.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11" Target="../media/image33.svg" Type="http://schemas.openxmlformats.org/officeDocument/2006/relationships/image"/><Relationship Id="rId12" Target="../media/image34.png" Type="http://schemas.openxmlformats.org/officeDocument/2006/relationships/image"/><Relationship Id="rId13" Target="../media/image35.sv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36.pn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39.png" Type="http://schemas.openxmlformats.org/officeDocument/2006/relationships/image"/><Relationship Id="rId5" Target="../media/image40.pn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5400000">
            <a:off x="11485367" y="5014414"/>
            <a:ext cx="11958151" cy="1929323"/>
            <a:chOff x="0" y="0"/>
            <a:chExt cx="3149472" cy="508135"/>
          </a:xfrm>
        </p:grpSpPr>
        <p:sp>
          <p:nvSpPr>
            <p:cNvPr name="Freeform 3" id="3"/>
            <p:cNvSpPr/>
            <p:nvPr/>
          </p:nvSpPr>
          <p:spPr>
            <a:xfrm flipH="false" flipV="false" rot="0">
              <a:off x="0" y="0"/>
              <a:ext cx="3149472" cy="508135"/>
            </a:xfrm>
            <a:custGeom>
              <a:avLst/>
              <a:gdLst/>
              <a:ahLst/>
              <a:cxnLst/>
              <a:rect r="r" b="b" t="t" l="l"/>
              <a:pathLst>
                <a:path h="508135" w="3149472">
                  <a:moveTo>
                    <a:pt x="0" y="0"/>
                  </a:moveTo>
                  <a:lnTo>
                    <a:pt x="3149472" y="0"/>
                  </a:lnTo>
                  <a:lnTo>
                    <a:pt x="3149472" y="508135"/>
                  </a:lnTo>
                  <a:lnTo>
                    <a:pt x="0" y="508135"/>
                  </a:lnTo>
                  <a:close/>
                </a:path>
              </a:pathLst>
            </a:custGeom>
            <a:solidFill>
              <a:srgbClr val="145DA0"/>
            </a:solidFill>
          </p:spPr>
        </p:sp>
        <p:sp>
          <p:nvSpPr>
            <p:cNvPr name="TextBox 4" id="4"/>
            <p:cNvSpPr txBox="true"/>
            <p:nvPr/>
          </p:nvSpPr>
          <p:spPr>
            <a:xfrm>
              <a:off x="0" y="-28575"/>
              <a:ext cx="3149472" cy="536710"/>
            </a:xfrm>
            <a:prstGeom prst="rect">
              <a:avLst/>
            </a:prstGeom>
          </p:spPr>
          <p:txBody>
            <a:bodyPr anchor="ctr" rtlCol="false" tIns="50800" lIns="50800" bIns="50800" rIns="50800"/>
            <a:lstStyle/>
            <a:p>
              <a:pPr algn="ctr">
                <a:lnSpc>
                  <a:spcPts val="2590"/>
                </a:lnSpc>
              </a:pPr>
            </a:p>
          </p:txBody>
        </p:sp>
      </p:grpSp>
      <p:sp>
        <p:nvSpPr>
          <p:cNvPr name="Freeform 5" id="5" descr="Green Diamond Geometric Shapes"/>
          <p:cNvSpPr/>
          <p:nvPr/>
        </p:nvSpPr>
        <p:spPr>
          <a:xfrm flipH="false" flipV="false" rot="0">
            <a:off x="12006511" y="-964542"/>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descr="Green Diamond Geometric Shapes"/>
          <p:cNvSpPr/>
          <p:nvPr/>
        </p:nvSpPr>
        <p:spPr>
          <a:xfrm flipH="false" flipV="false" rot="0">
            <a:off x="-295175" y="8630507"/>
            <a:ext cx="2647750" cy="2647750"/>
          </a:xfrm>
          <a:custGeom>
            <a:avLst/>
            <a:gdLst/>
            <a:ahLst/>
            <a:cxnLst/>
            <a:rect r="r" b="b" t="t" l="l"/>
            <a:pathLst>
              <a:path h="2647750" w="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14908" y="1028700"/>
            <a:ext cx="3075334" cy="3565605"/>
          </a:xfrm>
          <a:custGeom>
            <a:avLst/>
            <a:gdLst/>
            <a:ahLst/>
            <a:cxnLst/>
            <a:rect r="r" b="b" t="t" l="l"/>
            <a:pathLst>
              <a:path h="3565605" w="3075334">
                <a:moveTo>
                  <a:pt x="0" y="0"/>
                </a:moveTo>
                <a:lnTo>
                  <a:pt x="3075334" y="0"/>
                </a:lnTo>
                <a:lnTo>
                  <a:pt x="3075334" y="3565605"/>
                </a:lnTo>
                <a:lnTo>
                  <a:pt x="0" y="35656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8" id="8"/>
          <p:cNvSpPr/>
          <p:nvPr/>
        </p:nvSpPr>
        <p:spPr>
          <a:xfrm>
            <a:off x="10089789" y="1892758"/>
            <a:ext cx="6409992" cy="0"/>
          </a:xfrm>
          <a:prstGeom prst="line">
            <a:avLst/>
          </a:prstGeom>
          <a:ln cap="flat" w="19050">
            <a:solidFill>
              <a:srgbClr val="3B75BB"/>
            </a:solidFill>
            <a:prstDash val="solid"/>
            <a:headEnd type="none" len="sm" w="sm"/>
            <a:tailEnd type="none" len="sm" w="sm"/>
          </a:ln>
        </p:spPr>
      </p:sp>
      <p:sp>
        <p:nvSpPr>
          <p:cNvPr name="Freeform 9" id="9"/>
          <p:cNvSpPr/>
          <p:nvPr/>
        </p:nvSpPr>
        <p:spPr>
          <a:xfrm flipH="false" flipV="false" rot="0">
            <a:off x="1561678" y="1883233"/>
            <a:ext cx="8115300" cy="6302408"/>
          </a:xfrm>
          <a:custGeom>
            <a:avLst/>
            <a:gdLst/>
            <a:ahLst/>
            <a:cxnLst/>
            <a:rect r="r" b="b" t="t" l="l"/>
            <a:pathLst>
              <a:path h="6302408" w="8115300">
                <a:moveTo>
                  <a:pt x="0" y="0"/>
                </a:moveTo>
                <a:lnTo>
                  <a:pt x="8115300" y="0"/>
                </a:lnTo>
                <a:lnTo>
                  <a:pt x="8115300" y="6302408"/>
                </a:lnTo>
                <a:lnTo>
                  <a:pt x="0" y="6302408"/>
                </a:lnTo>
                <a:lnTo>
                  <a:pt x="0" y="0"/>
                </a:lnTo>
                <a:close/>
              </a:path>
            </a:pathLst>
          </a:custGeom>
          <a:blipFill>
            <a:blip r:embed="rId6"/>
            <a:stretch>
              <a:fillRect l="0" t="0" r="-3547" b="0"/>
            </a:stretch>
          </a:blipFill>
        </p:spPr>
      </p:sp>
      <p:sp>
        <p:nvSpPr>
          <p:cNvPr name="Freeform 10" id="10"/>
          <p:cNvSpPr/>
          <p:nvPr/>
        </p:nvSpPr>
        <p:spPr>
          <a:xfrm flipH="false" flipV="false" rot="0">
            <a:off x="9144000" y="7475498"/>
            <a:ext cx="3075334" cy="3565605"/>
          </a:xfrm>
          <a:custGeom>
            <a:avLst/>
            <a:gdLst/>
            <a:ahLst/>
            <a:cxnLst/>
            <a:rect r="r" b="b" t="t" l="l"/>
            <a:pathLst>
              <a:path h="3565605" w="3075334">
                <a:moveTo>
                  <a:pt x="0" y="0"/>
                </a:moveTo>
                <a:lnTo>
                  <a:pt x="3075334" y="0"/>
                </a:lnTo>
                <a:lnTo>
                  <a:pt x="3075334" y="3565604"/>
                </a:lnTo>
                <a:lnTo>
                  <a:pt x="0" y="35656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3251214" y="7475498"/>
            <a:ext cx="915582" cy="1173823"/>
          </a:xfrm>
          <a:custGeom>
            <a:avLst/>
            <a:gdLst/>
            <a:ahLst/>
            <a:cxnLst/>
            <a:rect r="r" b="b" t="t" l="l"/>
            <a:pathLst>
              <a:path h="1173823" w="915582">
                <a:moveTo>
                  <a:pt x="0" y="0"/>
                </a:moveTo>
                <a:lnTo>
                  <a:pt x="915582" y="0"/>
                </a:lnTo>
                <a:lnTo>
                  <a:pt x="915582" y="1173823"/>
                </a:lnTo>
                <a:lnTo>
                  <a:pt x="0" y="117382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5261014" y="5979075"/>
            <a:ext cx="899682" cy="1153439"/>
          </a:xfrm>
          <a:custGeom>
            <a:avLst/>
            <a:gdLst/>
            <a:ahLst/>
            <a:cxnLst/>
            <a:rect r="r" b="b" t="t" l="l"/>
            <a:pathLst>
              <a:path h="1153439" w="899682">
                <a:moveTo>
                  <a:pt x="0" y="0"/>
                </a:moveTo>
                <a:lnTo>
                  <a:pt x="899682" y="0"/>
                </a:lnTo>
                <a:lnTo>
                  <a:pt x="899682" y="1153439"/>
                </a:lnTo>
                <a:lnTo>
                  <a:pt x="0" y="115343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1677124" y="5773528"/>
            <a:ext cx="855708" cy="1097062"/>
          </a:xfrm>
          <a:custGeom>
            <a:avLst/>
            <a:gdLst/>
            <a:ahLst/>
            <a:cxnLst/>
            <a:rect r="r" b="b" t="t" l="l"/>
            <a:pathLst>
              <a:path h="1097062" w="855708">
                <a:moveTo>
                  <a:pt x="0" y="0"/>
                </a:moveTo>
                <a:lnTo>
                  <a:pt x="855708" y="0"/>
                </a:lnTo>
                <a:lnTo>
                  <a:pt x="855708" y="1097062"/>
                </a:lnTo>
                <a:lnTo>
                  <a:pt x="0" y="10970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3220164">
            <a:off x="11533116" y="7433296"/>
            <a:ext cx="2489931" cy="84404"/>
          </a:xfrm>
          <a:custGeom>
            <a:avLst/>
            <a:gdLst/>
            <a:ahLst/>
            <a:cxnLst/>
            <a:rect r="r" b="b" t="t" l="l"/>
            <a:pathLst>
              <a:path h="84404" w="2489931">
                <a:moveTo>
                  <a:pt x="0" y="0"/>
                </a:moveTo>
                <a:lnTo>
                  <a:pt x="2489931" y="0"/>
                </a:lnTo>
                <a:lnTo>
                  <a:pt x="2489931" y="84404"/>
                </a:lnTo>
                <a:lnTo>
                  <a:pt x="0" y="8440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5" id="15"/>
          <p:cNvGrpSpPr/>
          <p:nvPr/>
        </p:nvGrpSpPr>
        <p:grpSpPr>
          <a:xfrm rot="0">
            <a:off x="10043830" y="2105762"/>
            <a:ext cx="7215470" cy="3037738"/>
            <a:chOff x="0" y="0"/>
            <a:chExt cx="9620627" cy="4050317"/>
          </a:xfrm>
        </p:grpSpPr>
        <p:sp>
          <p:nvSpPr>
            <p:cNvPr name="TextBox 16" id="16"/>
            <p:cNvSpPr txBox="true"/>
            <p:nvPr/>
          </p:nvSpPr>
          <p:spPr>
            <a:xfrm rot="0">
              <a:off x="0" y="2350114"/>
              <a:ext cx="9620627" cy="1700203"/>
            </a:xfrm>
            <a:prstGeom prst="rect">
              <a:avLst/>
            </a:prstGeom>
          </p:spPr>
          <p:txBody>
            <a:bodyPr anchor="t" rtlCol="false" tIns="0" lIns="0" bIns="0" rIns="0">
              <a:spAutoFit/>
            </a:bodyPr>
            <a:lstStyle/>
            <a:p>
              <a:pPr algn="l" marL="0" indent="0" lvl="0">
                <a:lnSpc>
                  <a:spcPts val="3432"/>
                </a:lnSpc>
                <a:spcBef>
                  <a:spcPct val="0"/>
                </a:spcBef>
              </a:pPr>
              <a:r>
                <a:rPr lang="en-US" sz="2860" i="true" strike="noStrike" u="none">
                  <a:solidFill>
                    <a:srgbClr val="FFFBFB"/>
                  </a:solidFill>
                  <a:latin typeface="Canva Sans Italics"/>
                  <a:ea typeface="Canva Sans Italics"/>
                  <a:cs typeface="Canva Sans Italics"/>
                  <a:sym typeface="Canva Sans Italics"/>
                </a:rPr>
                <a:t>Presented by: Narmeen Najeeb</a:t>
              </a:r>
            </a:p>
            <a:p>
              <a:pPr algn="l" marL="0" indent="0" lvl="0">
                <a:lnSpc>
                  <a:spcPts val="3432"/>
                </a:lnSpc>
                <a:spcBef>
                  <a:spcPct val="0"/>
                </a:spcBef>
              </a:pPr>
              <a:r>
                <a:rPr lang="en-US" sz="2860" i="true" strike="noStrike" u="none">
                  <a:solidFill>
                    <a:srgbClr val="FFFBFB"/>
                  </a:solidFill>
                  <a:latin typeface="Canva Sans Italics"/>
                  <a:ea typeface="Canva Sans Italics"/>
                  <a:cs typeface="Canva Sans Italics"/>
                  <a:sym typeface="Canva Sans Italics"/>
                </a:rPr>
                <a:t>                            Maryam Tariq</a:t>
              </a:r>
            </a:p>
            <a:p>
              <a:pPr algn="l" marL="0" indent="0" lvl="0">
                <a:lnSpc>
                  <a:spcPts val="3432"/>
                </a:lnSpc>
                <a:spcBef>
                  <a:spcPct val="0"/>
                </a:spcBef>
              </a:pPr>
              <a:r>
                <a:rPr lang="en-US" sz="2860" i="true" strike="noStrike" u="none">
                  <a:solidFill>
                    <a:srgbClr val="FFFBFB"/>
                  </a:solidFill>
                  <a:latin typeface="Canva Sans Italics"/>
                  <a:ea typeface="Canva Sans Italics"/>
                  <a:cs typeface="Canva Sans Italics"/>
                  <a:sym typeface="Canva Sans Italics"/>
                </a:rPr>
                <a:t>                           Tehreem</a:t>
              </a:r>
            </a:p>
          </p:txBody>
        </p:sp>
        <p:sp>
          <p:nvSpPr>
            <p:cNvPr name="TextBox 17" id="17"/>
            <p:cNvSpPr txBox="true"/>
            <p:nvPr/>
          </p:nvSpPr>
          <p:spPr>
            <a:xfrm rot="0">
              <a:off x="10364" y="276225"/>
              <a:ext cx="9610262" cy="1676282"/>
            </a:xfrm>
            <a:prstGeom prst="rect">
              <a:avLst/>
            </a:prstGeom>
          </p:spPr>
          <p:txBody>
            <a:bodyPr anchor="t" rtlCol="false" tIns="0" lIns="0" bIns="0" rIns="0">
              <a:spAutoFit/>
            </a:bodyPr>
            <a:lstStyle/>
            <a:p>
              <a:pPr algn="l" marL="0" indent="0" lvl="0">
                <a:lnSpc>
                  <a:spcPts val="8589"/>
                </a:lnSpc>
                <a:spcBef>
                  <a:spcPct val="0"/>
                </a:spcBef>
              </a:pPr>
              <a:r>
                <a:rPr lang="en-US" b="true" sz="9543" strike="noStrike" u="none">
                  <a:solidFill>
                    <a:srgbClr val="FFFBFB"/>
                  </a:solidFill>
                  <a:latin typeface="Now Bold"/>
                  <a:ea typeface="Now Bold"/>
                  <a:cs typeface="Now Bold"/>
                  <a:sym typeface="Now Bold"/>
                </a:rPr>
                <a:t>IP ADDRESS</a:t>
              </a:r>
            </a:p>
          </p:txBody>
        </p:sp>
      </p:grpSp>
      <p:sp>
        <p:nvSpPr>
          <p:cNvPr name="Freeform 18" id="18"/>
          <p:cNvSpPr/>
          <p:nvPr/>
        </p:nvSpPr>
        <p:spPr>
          <a:xfrm flipH="false" flipV="false" rot="8234935">
            <a:off x="13606397" y="7645561"/>
            <a:ext cx="2489931" cy="84404"/>
          </a:xfrm>
          <a:custGeom>
            <a:avLst/>
            <a:gdLst/>
            <a:ahLst/>
            <a:cxnLst/>
            <a:rect r="r" b="b" t="t" l="l"/>
            <a:pathLst>
              <a:path h="84404" w="2489931">
                <a:moveTo>
                  <a:pt x="0" y="0"/>
                </a:moveTo>
                <a:lnTo>
                  <a:pt x="2489931" y="0"/>
                </a:lnTo>
                <a:lnTo>
                  <a:pt x="2489931" y="84405"/>
                </a:lnTo>
                <a:lnTo>
                  <a:pt x="0" y="8440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9" id="19"/>
          <p:cNvSpPr/>
          <p:nvPr/>
        </p:nvSpPr>
        <p:spPr>
          <a:xfrm flipH="false" flipV="false" rot="-10577783">
            <a:off x="12352586" y="6758929"/>
            <a:ext cx="3111877" cy="105487"/>
          </a:xfrm>
          <a:custGeom>
            <a:avLst/>
            <a:gdLst/>
            <a:ahLst/>
            <a:cxnLst/>
            <a:rect r="r" b="b" t="t" l="l"/>
            <a:pathLst>
              <a:path h="105487" w="3111877">
                <a:moveTo>
                  <a:pt x="0" y="0"/>
                </a:moveTo>
                <a:lnTo>
                  <a:pt x="3111878" y="0"/>
                </a:lnTo>
                <a:lnTo>
                  <a:pt x="3111878" y="105488"/>
                </a:lnTo>
                <a:lnTo>
                  <a:pt x="0" y="10548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descr="Green Diamond Geometric Shapes"/>
          <p:cNvSpPr/>
          <p:nvPr/>
        </p:nvSpPr>
        <p:spPr>
          <a:xfrm flipH="false" flipV="false" rot="0">
            <a:off x="16901355" y="8079577"/>
            <a:ext cx="1802889" cy="1802889"/>
          </a:xfrm>
          <a:custGeom>
            <a:avLst/>
            <a:gdLst/>
            <a:ahLst/>
            <a:cxnLst/>
            <a:rect r="r" b="b" t="t" l="l"/>
            <a:pathLst>
              <a:path h="1802889" w="1802889">
                <a:moveTo>
                  <a:pt x="0" y="0"/>
                </a:moveTo>
                <a:lnTo>
                  <a:pt x="1802889" y="0"/>
                </a:lnTo>
                <a:lnTo>
                  <a:pt x="1802889" y="1802889"/>
                </a:lnTo>
                <a:lnTo>
                  <a:pt x="0" y="18028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43050" y="-54747"/>
            <a:ext cx="2760734" cy="10341747"/>
            <a:chOff x="0" y="0"/>
            <a:chExt cx="727107" cy="2723752"/>
          </a:xfrm>
        </p:grpSpPr>
        <p:sp>
          <p:nvSpPr>
            <p:cNvPr name="Freeform 4" id="4"/>
            <p:cNvSpPr/>
            <p:nvPr/>
          </p:nvSpPr>
          <p:spPr>
            <a:xfrm flipH="false" flipV="false" rot="0">
              <a:off x="0" y="0"/>
              <a:ext cx="727107" cy="2723752"/>
            </a:xfrm>
            <a:custGeom>
              <a:avLst/>
              <a:gdLst/>
              <a:ahLst/>
              <a:cxnLst/>
              <a:rect r="r" b="b" t="t" l="l"/>
              <a:pathLst>
                <a:path h="2723752" w="727107">
                  <a:moveTo>
                    <a:pt x="0" y="0"/>
                  </a:moveTo>
                  <a:lnTo>
                    <a:pt x="727107" y="0"/>
                  </a:lnTo>
                  <a:lnTo>
                    <a:pt x="727107" y="2723752"/>
                  </a:lnTo>
                  <a:lnTo>
                    <a:pt x="0" y="2723752"/>
                  </a:lnTo>
                  <a:close/>
                </a:path>
              </a:pathLst>
            </a:custGeom>
            <a:solidFill>
              <a:srgbClr val="145DA0"/>
            </a:solidFill>
          </p:spPr>
        </p:sp>
        <p:sp>
          <p:nvSpPr>
            <p:cNvPr name="TextBox 5" id="5"/>
            <p:cNvSpPr txBox="true"/>
            <p:nvPr/>
          </p:nvSpPr>
          <p:spPr>
            <a:xfrm>
              <a:off x="0" y="-38100"/>
              <a:ext cx="727107" cy="2761852"/>
            </a:xfrm>
            <a:prstGeom prst="rect">
              <a:avLst/>
            </a:prstGeom>
          </p:spPr>
          <p:txBody>
            <a:bodyPr anchor="ctr" rtlCol="false" tIns="50800" lIns="50800" bIns="50800" rIns="50800"/>
            <a:lstStyle/>
            <a:p>
              <a:pPr algn="ctr">
                <a:lnSpc>
                  <a:spcPts val="2605"/>
                </a:lnSpc>
              </a:pPr>
            </a:p>
          </p:txBody>
        </p:sp>
      </p:grpSp>
      <p:grpSp>
        <p:nvGrpSpPr>
          <p:cNvPr name="Group 6" id="6"/>
          <p:cNvGrpSpPr/>
          <p:nvPr/>
        </p:nvGrpSpPr>
        <p:grpSpPr>
          <a:xfrm rot="0">
            <a:off x="-432923" y="-412012"/>
            <a:ext cx="7083511" cy="11056278"/>
            <a:chOff x="0" y="0"/>
            <a:chExt cx="4048125" cy="6318504"/>
          </a:xfrm>
        </p:grpSpPr>
        <p:sp>
          <p:nvSpPr>
            <p:cNvPr name="Freeform 7" id="7"/>
            <p:cNvSpPr/>
            <p:nvPr/>
          </p:nvSpPr>
          <p:spPr>
            <a:xfrm flipH="false" flipV="false" rot="0">
              <a:off x="0" y="0"/>
              <a:ext cx="4059682" cy="6318250"/>
            </a:xfrm>
            <a:custGeom>
              <a:avLst/>
              <a:gdLst/>
              <a:ahLst/>
              <a:cxnLst/>
              <a:rect r="r" b="b" t="t" l="l"/>
              <a:pathLst>
                <a:path h="6318250" w="4059682">
                  <a:moveTo>
                    <a:pt x="3945509" y="2967609"/>
                  </a:moveTo>
                  <a:cubicBezTo>
                    <a:pt x="3865245" y="3082290"/>
                    <a:pt x="3865245" y="3236087"/>
                    <a:pt x="3945509" y="3350768"/>
                  </a:cubicBezTo>
                  <a:cubicBezTo>
                    <a:pt x="4010152" y="3443097"/>
                    <a:pt x="4048125" y="3555619"/>
                    <a:pt x="4048125" y="3676904"/>
                  </a:cubicBezTo>
                  <a:cubicBezTo>
                    <a:pt x="4048125" y="3798189"/>
                    <a:pt x="4010152" y="3910711"/>
                    <a:pt x="3945509" y="4003040"/>
                  </a:cubicBezTo>
                  <a:cubicBezTo>
                    <a:pt x="3865245" y="4117721"/>
                    <a:pt x="3865245" y="4271518"/>
                    <a:pt x="3945509" y="4386199"/>
                  </a:cubicBezTo>
                  <a:cubicBezTo>
                    <a:pt x="4010152" y="4478528"/>
                    <a:pt x="4048125" y="4591050"/>
                    <a:pt x="4048125" y="4712335"/>
                  </a:cubicBezTo>
                  <a:cubicBezTo>
                    <a:pt x="4048125" y="4833620"/>
                    <a:pt x="4010152" y="4946142"/>
                    <a:pt x="3945509" y="5038471"/>
                  </a:cubicBezTo>
                  <a:cubicBezTo>
                    <a:pt x="3865245" y="5153152"/>
                    <a:pt x="3865245" y="5306949"/>
                    <a:pt x="3945509" y="5421630"/>
                  </a:cubicBezTo>
                  <a:cubicBezTo>
                    <a:pt x="4010152" y="5513959"/>
                    <a:pt x="4048125" y="5626481"/>
                    <a:pt x="4048125" y="5747766"/>
                  </a:cubicBezTo>
                  <a:cubicBezTo>
                    <a:pt x="4048125" y="6054217"/>
                    <a:pt x="3806190" y="6304026"/>
                    <a:pt x="3502914" y="6316853"/>
                  </a:cubicBezTo>
                  <a:lnTo>
                    <a:pt x="3502914" y="6318250"/>
                  </a:lnTo>
                  <a:lnTo>
                    <a:pt x="0" y="6318250"/>
                  </a:lnTo>
                  <a:lnTo>
                    <a:pt x="0" y="0"/>
                  </a:lnTo>
                  <a:lnTo>
                    <a:pt x="3502914" y="0"/>
                  </a:lnTo>
                  <a:lnTo>
                    <a:pt x="3502914" y="1524"/>
                  </a:lnTo>
                  <a:cubicBezTo>
                    <a:pt x="3509264" y="1778"/>
                    <a:pt x="3515487" y="1905"/>
                    <a:pt x="3521837" y="2413"/>
                  </a:cubicBezTo>
                  <a:cubicBezTo>
                    <a:pt x="3794379" y="22606"/>
                    <a:pt x="4017010" y="238506"/>
                    <a:pt x="4044950" y="510286"/>
                  </a:cubicBezTo>
                  <a:cubicBezTo>
                    <a:pt x="4059682" y="653796"/>
                    <a:pt x="4021074" y="787908"/>
                    <a:pt x="3946525" y="895096"/>
                  </a:cubicBezTo>
                  <a:cubicBezTo>
                    <a:pt x="3866261" y="1010539"/>
                    <a:pt x="3864864" y="1164590"/>
                    <a:pt x="3945509" y="1279779"/>
                  </a:cubicBezTo>
                  <a:cubicBezTo>
                    <a:pt x="4010152" y="1372108"/>
                    <a:pt x="4048125" y="1484630"/>
                    <a:pt x="4048125" y="1605915"/>
                  </a:cubicBezTo>
                  <a:cubicBezTo>
                    <a:pt x="4048125" y="1727200"/>
                    <a:pt x="4010152" y="1839722"/>
                    <a:pt x="3945509" y="1932051"/>
                  </a:cubicBezTo>
                  <a:cubicBezTo>
                    <a:pt x="3865245" y="2046732"/>
                    <a:pt x="3865245" y="2200529"/>
                    <a:pt x="3945509" y="2315210"/>
                  </a:cubicBezTo>
                  <a:cubicBezTo>
                    <a:pt x="4010152" y="2407539"/>
                    <a:pt x="4048125" y="2520061"/>
                    <a:pt x="4048125" y="2641346"/>
                  </a:cubicBezTo>
                  <a:cubicBezTo>
                    <a:pt x="4048125" y="2762885"/>
                    <a:pt x="4010152" y="2875280"/>
                    <a:pt x="3945509" y="2967609"/>
                  </a:cubicBezTo>
                  <a:close/>
                </a:path>
              </a:pathLst>
            </a:custGeom>
            <a:blipFill>
              <a:blip r:embed="rId4"/>
              <a:stretch>
                <a:fillRect l="-67132" t="0" r="-67132" b="0"/>
              </a:stretch>
            </a:blipFill>
          </p:spPr>
        </p:sp>
      </p:grpSp>
      <p:sp>
        <p:nvSpPr>
          <p:cNvPr name="Freeform 8" id="8"/>
          <p:cNvSpPr/>
          <p:nvPr/>
        </p:nvSpPr>
        <p:spPr>
          <a:xfrm flipH="false" flipV="false" rot="0">
            <a:off x="9144000" y="7885402"/>
            <a:ext cx="955102" cy="1074246"/>
          </a:xfrm>
          <a:custGeom>
            <a:avLst/>
            <a:gdLst/>
            <a:ahLst/>
            <a:cxnLst/>
            <a:rect r="r" b="b" t="t" l="l"/>
            <a:pathLst>
              <a:path h="1074246" w="955102">
                <a:moveTo>
                  <a:pt x="0" y="0"/>
                </a:moveTo>
                <a:lnTo>
                  <a:pt x="955102" y="0"/>
                </a:lnTo>
                <a:lnTo>
                  <a:pt x="955102" y="1074245"/>
                </a:lnTo>
                <a:lnTo>
                  <a:pt x="0" y="10742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5577170" y="7885402"/>
            <a:ext cx="804027" cy="1065577"/>
          </a:xfrm>
          <a:custGeom>
            <a:avLst/>
            <a:gdLst/>
            <a:ahLst/>
            <a:cxnLst/>
            <a:rect r="r" b="b" t="t" l="l"/>
            <a:pathLst>
              <a:path h="1065577" w="804027">
                <a:moveTo>
                  <a:pt x="0" y="0"/>
                </a:moveTo>
                <a:lnTo>
                  <a:pt x="804027" y="0"/>
                </a:lnTo>
                <a:lnTo>
                  <a:pt x="804027" y="1065577"/>
                </a:lnTo>
                <a:lnTo>
                  <a:pt x="0" y="106557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7174464" y="4233419"/>
            <a:ext cx="5157392" cy="3936607"/>
          </a:xfrm>
          <a:prstGeom prst="rect">
            <a:avLst/>
          </a:prstGeom>
        </p:spPr>
        <p:txBody>
          <a:bodyPr anchor="t" rtlCol="false" tIns="0" lIns="0" bIns="0" rIns="0">
            <a:spAutoFit/>
          </a:bodyPr>
          <a:lstStyle/>
          <a:p>
            <a:pPr algn="l" marL="543092" indent="-271546" lvl="1">
              <a:lnSpc>
                <a:spcPts val="3521"/>
              </a:lnSpc>
              <a:buFont typeface="Arial"/>
              <a:buChar char="•"/>
            </a:pPr>
            <a:r>
              <a:rPr lang="en-US" sz="2515">
                <a:solidFill>
                  <a:srgbClr val="FFFFFF"/>
                </a:solidFill>
                <a:latin typeface="Canva Sans"/>
                <a:ea typeface="Canva Sans"/>
                <a:cs typeface="Canva Sans"/>
                <a:sym typeface="Canva Sans"/>
              </a:rPr>
              <a:t>only</a:t>
            </a:r>
            <a:r>
              <a:rPr lang="en-US" sz="2515">
                <a:solidFill>
                  <a:srgbClr val="FFFFFF"/>
                </a:solidFill>
                <a:latin typeface="Canva Sans"/>
                <a:ea typeface="Canva Sans"/>
                <a:cs typeface="Canva Sans"/>
                <a:sym typeface="Canva Sans"/>
              </a:rPr>
              <a:t> about 4 billion IPs available. World population exceeding 8 billion currently.</a:t>
            </a:r>
          </a:p>
          <a:p>
            <a:pPr algn="l" marL="543092" indent="-271546" lvl="1">
              <a:lnSpc>
                <a:spcPts val="3521"/>
              </a:lnSpc>
              <a:buFont typeface="Arial"/>
              <a:buChar char="•"/>
            </a:pPr>
            <a:r>
              <a:rPr lang="en-US" sz="2515">
                <a:solidFill>
                  <a:srgbClr val="FFFFFF"/>
                </a:solidFill>
                <a:latin typeface="Canva Sans"/>
                <a:ea typeface="Canva Sans"/>
                <a:cs typeface="Canva Sans"/>
                <a:sym typeface="Canva Sans"/>
              </a:rPr>
              <a:t>Not enough for the growing number of devices, considering people these days own more than one device.</a:t>
            </a:r>
          </a:p>
          <a:p>
            <a:pPr algn="l">
              <a:lnSpc>
                <a:spcPts val="3521"/>
              </a:lnSpc>
            </a:pPr>
          </a:p>
        </p:txBody>
      </p:sp>
      <p:sp>
        <p:nvSpPr>
          <p:cNvPr name="TextBox 11" id="11"/>
          <p:cNvSpPr txBox="true"/>
          <p:nvPr/>
        </p:nvSpPr>
        <p:spPr>
          <a:xfrm rot="0">
            <a:off x="7456964" y="599166"/>
            <a:ext cx="8757192" cy="2114550"/>
          </a:xfrm>
          <a:prstGeom prst="rect">
            <a:avLst/>
          </a:prstGeom>
        </p:spPr>
        <p:txBody>
          <a:bodyPr anchor="t" rtlCol="false" tIns="0" lIns="0" bIns="0" rIns="0">
            <a:spAutoFit/>
          </a:bodyPr>
          <a:lstStyle/>
          <a:p>
            <a:pPr algn="l" marL="0" indent="0" lvl="0">
              <a:lnSpc>
                <a:spcPts val="8294"/>
              </a:lnSpc>
            </a:pPr>
            <a:r>
              <a:rPr lang="en-US" b="true" sz="6912">
                <a:solidFill>
                  <a:srgbClr val="FFFFFF"/>
                </a:solidFill>
                <a:latin typeface="Now Bold"/>
                <a:ea typeface="Now Bold"/>
                <a:cs typeface="Now Bold"/>
                <a:sym typeface="Now Bold"/>
              </a:rPr>
              <a:t>IPV4 AND IT’S DRAWBACK</a:t>
            </a:r>
          </a:p>
        </p:txBody>
      </p:sp>
      <p:sp>
        <p:nvSpPr>
          <p:cNvPr name="TextBox 12" id="12"/>
          <p:cNvSpPr txBox="true"/>
          <p:nvPr/>
        </p:nvSpPr>
        <p:spPr>
          <a:xfrm rot="0">
            <a:off x="7624005" y="3330778"/>
            <a:ext cx="3892749" cy="693091"/>
          </a:xfrm>
          <a:prstGeom prst="rect">
            <a:avLst/>
          </a:prstGeom>
        </p:spPr>
        <p:txBody>
          <a:bodyPr anchor="t" rtlCol="false" tIns="0" lIns="0" bIns="0" rIns="0">
            <a:spAutoFit/>
          </a:bodyPr>
          <a:lstStyle/>
          <a:p>
            <a:pPr algn="ctr">
              <a:lnSpc>
                <a:spcPts val="5671"/>
              </a:lnSpc>
            </a:pPr>
            <a:r>
              <a:rPr lang="en-US" sz="4051" b="true">
                <a:solidFill>
                  <a:srgbClr val="CFF4FF"/>
                </a:solidFill>
                <a:latin typeface="Canva Sans Bold"/>
                <a:ea typeface="Canva Sans Bold"/>
                <a:cs typeface="Canva Sans Bold"/>
                <a:sym typeface="Canva Sans Bold"/>
              </a:rPr>
              <a:t>limited address</a:t>
            </a:r>
          </a:p>
        </p:txBody>
      </p:sp>
      <p:sp>
        <p:nvSpPr>
          <p:cNvPr name="TextBox 13" id="13"/>
          <p:cNvSpPr txBox="true"/>
          <p:nvPr/>
        </p:nvSpPr>
        <p:spPr>
          <a:xfrm rot="0">
            <a:off x="12999598" y="3330778"/>
            <a:ext cx="3821906" cy="693091"/>
          </a:xfrm>
          <a:prstGeom prst="rect">
            <a:avLst/>
          </a:prstGeom>
        </p:spPr>
        <p:txBody>
          <a:bodyPr anchor="t" rtlCol="false" tIns="0" lIns="0" bIns="0" rIns="0">
            <a:spAutoFit/>
          </a:bodyPr>
          <a:lstStyle/>
          <a:p>
            <a:pPr algn="ctr">
              <a:lnSpc>
                <a:spcPts val="5671"/>
              </a:lnSpc>
            </a:pPr>
            <a:r>
              <a:rPr lang="en-US" sz="4051" b="true">
                <a:solidFill>
                  <a:srgbClr val="CFF4FF"/>
                </a:solidFill>
                <a:latin typeface="Canva Sans Bold"/>
                <a:ea typeface="Canva Sans Bold"/>
                <a:cs typeface="Canva Sans Bold"/>
                <a:sym typeface="Canva Sans Bold"/>
              </a:rPr>
              <a:t>lack of security</a:t>
            </a:r>
          </a:p>
        </p:txBody>
      </p:sp>
      <p:sp>
        <p:nvSpPr>
          <p:cNvPr name="TextBox 14" id="14"/>
          <p:cNvSpPr txBox="true"/>
          <p:nvPr/>
        </p:nvSpPr>
        <p:spPr>
          <a:xfrm rot="0">
            <a:off x="12331855" y="4230447"/>
            <a:ext cx="5157392" cy="3654954"/>
          </a:xfrm>
          <a:prstGeom prst="rect">
            <a:avLst/>
          </a:prstGeom>
        </p:spPr>
        <p:txBody>
          <a:bodyPr anchor="t" rtlCol="false" tIns="0" lIns="0" bIns="0" rIns="0">
            <a:spAutoFit/>
          </a:bodyPr>
          <a:lstStyle/>
          <a:p>
            <a:pPr algn="l" marL="564738" indent="-282369" lvl="1">
              <a:lnSpc>
                <a:spcPts val="3609"/>
              </a:lnSpc>
              <a:buFont typeface="Arial"/>
              <a:buChar char="•"/>
            </a:pPr>
            <a:r>
              <a:rPr lang="en-US" sz="2615">
                <a:solidFill>
                  <a:srgbClr val="FFFFFF"/>
                </a:solidFill>
                <a:latin typeface="Canva Sans"/>
                <a:ea typeface="Canva Sans"/>
                <a:cs typeface="Canva Sans"/>
                <a:sym typeface="Canva Sans"/>
              </a:rPr>
              <a:t>IPv4 was designed without security in mind. Although security protocols like IPsec can be used, they are not inherently integrated into the protocol, leaving IPv4 networks vulnerable to various attacks.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227600" y="0"/>
            <a:ext cx="6279570" cy="10287000"/>
          </a:xfrm>
          <a:custGeom>
            <a:avLst/>
            <a:gdLst/>
            <a:ahLst/>
            <a:cxnLst/>
            <a:rect r="r" b="b" t="t" l="l"/>
            <a:pathLst>
              <a:path h="10287000" w="6279570">
                <a:moveTo>
                  <a:pt x="0" y="0"/>
                </a:moveTo>
                <a:lnTo>
                  <a:pt x="6279571" y="0"/>
                </a:lnTo>
                <a:lnTo>
                  <a:pt x="6279571" y="10287000"/>
                </a:lnTo>
                <a:lnTo>
                  <a:pt x="0" y="10287000"/>
                </a:lnTo>
                <a:lnTo>
                  <a:pt x="0" y="0"/>
                </a:lnTo>
                <a:close/>
              </a:path>
            </a:pathLst>
          </a:custGeom>
          <a:blipFill>
            <a:blip r:embed="rId2"/>
            <a:stretch>
              <a:fillRect l="0" t="-901" r="-11111" b="-901"/>
            </a:stretch>
          </a:blipFill>
        </p:spPr>
      </p:sp>
      <p:sp>
        <p:nvSpPr>
          <p:cNvPr name="Freeform 3" id="3"/>
          <p:cNvSpPr/>
          <p:nvPr/>
        </p:nvSpPr>
        <p:spPr>
          <a:xfrm flipH="false" flipV="false" rot="0">
            <a:off x="-5993373" y="-5458262"/>
            <a:ext cx="10196686" cy="10196686"/>
          </a:xfrm>
          <a:custGeom>
            <a:avLst/>
            <a:gdLst/>
            <a:ahLst/>
            <a:cxnLst/>
            <a:rect r="r" b="b" t="t" l="l"/>
            <a:pathLst>
              <a:path h="10196686" w="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5480784" y="2874194"/>
            <a:ext cx="1142373" cy="114237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grpSp>
        <p:nvGrpSpPr>
          <p:cNvPr name="Group 7" id="7"/>
          <p:cNvGrpSpPr/>
          <p:nvPr/>
        </p:nvGrpSpPr>
        <p:grpSpPr>
          <a:xfrm rot="0">
            <a:off x="5480784" y="6554082"/>
            <a:ext cx="1142373" cy="114237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Freeform 10" id="10"/>
          <p:cNvSpPr/>
          <p:nvPr/>
        </p:nvSpPr>
        <p:spPr>
          <a:xfrm flipH="false" flipV="false" rot="0">
            <a:off x="13989579" y="6621285"/>
            <a:ext cx="1393230" cy="1646357"/>
          </a:xfrm>
          <a:custGeom>
            <a:avLst/>
            <a:gdLst/>
            <a:ahLst/>
            <a:cxnLst/>
            <a:rect r="r" b="b" t="t" l="l"/>
            <a:pathLst>
              <a:path h="1646357" w="1393230">
                <a:moveTo>
                  <a:pt x="0" y="0"/>
                </a:moveTo>
                <a:lnTo>
                  <a:pt x="1393230" y="0"/>
                </a:lnTo>
                <a:lnTo>
                  <a:pt x="1393230" y="1646357"/>
                </a:lnTo>
                <a:lnTo>
                  <a:pt x="0" y="16463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315147" y="3199156"/>
            <a:ext cx="2724702" cy="1634821"/>
          </a:xfrm>
          <a:custGeom>
            <a:avLst/>
            <a:gdLst/>
            <a:ahLst/>
            <a:cxnLst/>
            <a:rect r="r" b="b" t="t" l="l"/>
            <a:pathLst>
              <a:path h="1634821" w="2724702">
                <a:moveTo>
                  <a:pt x="0" y="0"/>
                </a:moveTo>
                <a:lnTo>
                  <a:pt x="2724702" y="0"/>
                </a:lnTo>
                <a:lnTo>
                  <a:pt x="2724702" y="1634821"/>
                </a:lnTo>
                <a:lnTo>
                  <a:pt x="0" y="163482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5438749" y="6589910"/>
            <a:ext cx="975684" cy="975684"/>
          </a:xfrm>
          <a:custGeom>
            <a:avLst/>
            <a:gdLst/>
            <a:ahLst/>
            <a:cxnLst/>
            <a:rect r="r" b="b" t="t" l="l"/>
            <a:pathLst>
              <a:path h="975684" w="975684">
                <a:moveTo>
                  <a:pt x="0" y="0"/>
                </a:moveTo>
                <a:lnTo>
                  <a:pt x="975684" y="0"/>
                </a:lnTo>
                <a:lnTo>
                  <a:pt x="975684" y="975683"/>
                </a:lnTo>
                <a:lnTo>
                  <a:pt x="0" y="9756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5396714" y="2915504"/>
            <a:ext cx="1059753" cy="1059753"/>
          </a:xfrm>
          <a:custGeom>
            <a:avLst/>
            <a:gdLst/>
            <a:ahLst/>
            <a:cxnLst/>
            <a:rect r="r" b="b" t="t" l="l"/>
            <a:pathLst>
              <a:path h="1059753" w="1059753">
                <a:moveTo>
                  <a:pt x="0" y="0"/>
                </a:moveTo>
                <a:lnTo>
                  <a:pt x="1059753" y="0"/>
                </a:lnTo>
                <a:lnTo>
                  <a:pt x="1059753" y="1059753"/>
                </a:lnTo>
                <a:lnTo>
                  <a:pt x="0" y="105975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4" id="14"/>
          <p:cNvSpPr txBox="true"/>
          <p:nvPr/>
        </p:nvSpPr>
        <p:spPr>
          <a:xfrm rot="0">
            <a:off x="6663031" y="2933916"/>
            <a:ext cx="4402447" cy="1213676"/>
          </a:xfrm>
          <a:prstGeom prst="rect">
            <a:avLst/>
          </a:prstGeom>
        </p:spPr>
        <p:txBody>
          <a:bodyPr anchor="t" rtlCol="false" tIns="0" lIns="0" bIns="0" rIns="0">
            <a:spAutoFit/>
          </a:bodyPr>
          <a:lstStyle/>
          <a:p>
            <a:pPr algn="l" marL="0" indent="0" lvl="0">
              <a:lnSpc>
                <a:spcPts val="4933"/>
              </a:lnSpc>
              <a:spcBef>
                <a:spcPct val="0"/>
              </a:spcBef>
            </a:pPr>
            <a:r>
              <a:rPr lang="en-US" b="true" sz="3574">
                <a:solidFill>
                  <a:srgbClr val="CFF4FF"/>
                </a:solidFill>
                <a:latin typeface="Canva Sans Bold"/>
                <a:ea typeface="Canva Sans Bold"/>
                <a:cs typeface="Canva Sans Bold"/>
                <a:sym typeface="Canva Sans Bold"/>
              </a:rPr>
              <a:t>Larger Address Space</a:t>
            </a:r>
          </a:p>
        </p:txBody>
      </p:sp>
      <p:sp>
        <p:nvSpPr>
          <p:cNvPr name="TextBox 15" id="15"/>
          <p:cNvSpPr txBox="true"/>
          <p:nvPr/>
        </p:nvSpPr>
        <p:spPr>
          <a:xfrm rot="0">
            <a:off x="6663031" y="4306865"/>
            <a:ext cx="6716948" cy="1833044"/>
          </a:xfrm>
          <a:prstGeom prst="rect">
            <a:avLst/>
          </a:prstGeom>
        </p:spPr>
        <p:txBody>
          <a:bodyPr anchor="t" rtlCol="false" tIns="0" lIns="0" bIns="0" rIns="0">
            <a:spAutoFit/>
          </a:bodyPr>
          <a:lstStyle/>
          <a:p>
            <a:pPr algn="l" marL="0" indent="0" lvl="0">
              <a:lnSpc>
                <a:spcPts val="2975"/>
              </a:lnSpc>
              <a:spcBef>
                <a:spcPct val="0"/>
              </a:spcBef>
            </a:pPr>
            <a:r>
              <a:rPr lang="en-US" sz="2156">
                <a:solidFill>
                  <a:srgbClr val="FFFFFF"/>
                </a:solidFill>
                <a:latin typeface="Canva Sans"/>
                <a:ea typeface="Canva Sans"/>
                <a:cs typeface="Canva Sans"/>
                <a:sym typeface="Canva Sans"/>
              </a:rPr>
              <a:t>IPv6 provides an enormous address space of 128 bits, allowing for approximately 340 undecillion unique addresses (2^128). This ensures sufficient addresses for the growing number of internet-connected devices.</a:t>
            </a:r>
          </a:p>
        </p:txBody>
      </p:sp>
      <p:sp>
        <p:nvSpPr>
          <p:cNvPr name="TextBox 16" id="16"/>
          <p:cNvSpPr txBox="true"/>
          <p:nvPr/>
        </p:nvSpPr>
        <p:spPr>
          <a:xfrm rot="0">
            <a:off x="6663031" y="7908277"/>
            <a:ext cx="6716948" cy="1833044"/>
          </a:xfrm>
          <a:prstGeom prst="rect">
            <a:avLst/>
          </a:prstGeom>
        </p:spPr>
        <p:txBody>
          <a:bodyPr anchor="t" rtlCol="false" tIns="0" lIns="0" bIns="0" rIns="0">
            <a:spAutoFit/>
          </a:bodyPr>
          <a:lstStyle/>
          <a:p>
            <a:pPr algn="l" marL="0" indent="0" lvl="0">
              <a:lnSpc>
                <a:spcPts val="2975"/>
              </a:lnSpc>
              <a:spcBef>
                <a:spcPct val="0"/>
              </a:spcBef>
            </a:pPr>
            <a:r>
              <a:rPr lang="en-US" sz="2156">
                <a:solidFill>
                  <a:srgbClr val="FFFFFF"/>
                </a:solidFill>
                <a:latin typeface="Canva Sans"/>
                <a:ea typeface="Canva Sans"/>
                <a:cs typeface="Canva Sans"/>
                <a:sym typeface="Canva Sans"/>
              </a:rPr>
              <a:t>IPv6 includes IPsec as a fundamental part of the protocol suite, enhancing the security of data transmission through encryption and authentication, which helps protect against attacks.</a:t>
            </a:r>
          </a:p>
        </p:txBody>
      </p:sp>
      <p:sp>
        <p:nvSpPr>
          <p:cNvPr name="TextBox 17" id="17"/>
          <p:cNvSpPr txBox="true"/>
          <p:nvPr/>
        </p:nvSpPr>
        <p:spPr>
          <a:xfrm rot="0">
            <a:off x="6091844" y="13362"/>
            <a:ext cx="10685257" cy="3023869"/>
          </a:xfrm>
          <a:prstGeom prst="rect">
            <a:avLst/>
          </a:prstGeom>
        </p:spPr>
        <p:txBody>
          <a:bodyPr anchor="t" rtlCol="false" tIns="0" lIns="0" bIns="0" rIns="0">
            <a:spAutoFit/>
          </a:bodyPr>
          <a:lstStyle/>
          <a:p>
            <a:pPr algn="ctr">
              <a:lnSpc>
                <a:spcPts val="12190"/>
              </a:lnSpc>
            </a:pPr>
            <a:r>
              <a:rPr lang="en-US" sz="8707" b="true">
                <a:solidFill>
                  <a:srgbClr val="FFFFFF"/>
                </a:solidFill>
                <a:latin typeface="Canva Sans Bold"/>
                <a:ea typeface="Canva Sans Bold"/>
                <a:cs typeface="Canva Sans Bold"/>
                <a:sym typeface="Canva Sans Bold"/>
              </a:rPr>
              <a:t>ADVANTAGES OF IPv6</a:t>
            </a:r>
          </a:p>
        </p:txBody>
      </p:sp>
      <p:sp>
        <p:nvSpPr>
          <p:cNvPr name="Freeform 18" id="18"/>
          <p:cNvSpPr/>
          <p:nvPr/>
        </p:nvSpPr>
        <p:spPr>
          <a:xfrm flipH="false" flipV="false" rot="0">
            <a:off x="12569908" y="1606259"/>
            <a:ext cx="8414387" cy="8414387"/>
          </a:xfrm>
          <a:custGeom>
            <a:avLst/>
            <a:gdLst/>
            <a:ahLst/>
            <a:cxnLst/>
            <a:rect r="r" b="b" t="t" l="l"/>
            <a:pathLst>
              <a:path h="8414387" w="8414387">
                <a:moveTo>
                  <a:pt x="0" y="0"/>
                </a:moveTo>
                <a:lnTo>
                  <a:pt x="8414387" y="0"/>
                </a:lnTo>
                <a:lnTo>
                  <a:pt x="8414387" y="8414387"/>
                </a:lnTo>
                <a:lnTo>
                  <a:pt x="0" y="8414387"/>
                </a:lnTo>
                <a:lnTo>
                  <a:pt x="0" y="0"/>
                </a:lnTo>
                <a:close/>
              </a:path>
            </a:pathLst>
          </a:custGeom>
          <a:blipFill>
            <a:blip r:embed="rId13">
              <a:alphaModFix amt="9999"/>
              <a:extLst>
                <a:ext uri="{96DAC541-7B7A-43D3-8B79-37D633B846F1}">
                  <asvg:svgBlip xmlns:asvg="http://schemas.microsoft.com/office/drawing/2016/SVG/main" r:embed="rId14"/>
                </a:ext>
              </a:extLst>
            </a:blip>
            <a:stretch>
              <a:fillRect l="0" t="0" r="0" b="0"/>
            </a:stretch>
          </a:blipFill>
        </p:spPr>
      </p:sp>
      <p:sp>
        <p:nvSpPr>
          <p:cNvPr name="Freeform 19" id="19"/>
          <p:cNvSpPr/>
          <p:nvPr/>
        </p:nvSpPr>
        <p:spPr>
          <a:xfrm flipH="false" flipV="false" rot="0">
            <a:off x="14148689" y="4833977"/>
            <a:ext cx="1057617" cy="1057617"/>
          </a:xfrm>
          <a:custGeom>
            <a:avLst/>
            <a:gdLst/>
            <a:ahLst/>
            <a:cxnLst/>
            <a:rect r="r" b="b" t="t" l="l"/>
            <a:pathLst>
              <a:path h="1057617" w="1057617">
                <a:moveTo>
                  <a:pt x="0" y="0"/>
                </a:moveTo>
                <a:lnTo>
                  <a:pt x="1057617" y="0"/>
                </a:lnTo>
                <a:lnTo>
                  <a:pt x="1057617" y="1057617"/>
                </a:lnTo>
                <a:lnTo>
                  <a:pt x="0" y="105761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20" id="20"/>
          <p:cNvSpPr txBox="true"/>
          <p:nvPr/>
        </p:nvSpPr>
        <p:spPr>
          <a:xfrm rot="0">
            <a:off x="6663031" y="6532760"/>
            <a:ext cx="4402447" cy="1213676"/>
          </a:xfrm>
          <a:prstGeom prst="rect">
            <a:avLst/>
          </a:prstGeom>
        </p:spPr>
        <p:txBody>
          <a:bodyPr anchor="t" rtlCol="false" tIns="0" lIns="0" bIns="0" rIns="0">
            <a:spAutoFit/>
          </a:bodyPr>
          <a:lstStyle/>
          <a:p>
            <a:pPr algn="l" marL="0" indent="0" lvl="0">
              <a:lnSpc>
                <a:spcPts val="4933"/>
              </a:lnSpc>
              <a:spcBef>
                <a:spcPct val="0"/>
              </a:spcBef>
            </a:pPr>
            <a:r>
              <a:rPr lang="en-US" b="true" sz="3574">
                <a:solidFill>
                  <a:srgbClr val="CFF4FF"/>
                </a:solidFill>
                <a:latin typeface="Canva Sans Bold"/>
                <a:ea typeface="Canva Sans Bold"/>
                <a:cs typeface="Canva Sans Bold"/>
                <a:sym typeface="Canva Sans Bold"/>
              </a:rPr>
              <a:t>Improved Security Features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descr="Gradient Circle Lines Pattern"/>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3" id="3" descr="Gradient Circle Lines Pattern"/>
          <p:cNvSpPr/>
          <p:nvPr/>
        </p:nvSpPr>
        <p:spPr>
          <a:xfrm flipH="false" flipV="false" rot="0">
            <a:off x="-1939911" y="6893952"/>
            <a:ext cx="5501193" cy="5501193"/>
          </a:xfrm>
          <a:custGeom>
            <a:avLst/>
            <a:gdLst/>
            <a:ahLst/>
            <a:cxnLst/>
            <a:rect r="r" b="b" t="t" l="l"/>
            <a:pathLst>
              <a:path h="5501193" w="5501193">
                <a:moveTo>
                  <a:pt x="0" y="0"/>
                </a:moveTo>
                <a:lnTo>
                  <a:pt x="5501193" y="0"/>
                </a:lnTo>
                <a:lnTo>
                  <a:pt x="5501193" y="5501193"/>
                </a:lnTo>
                <a:lnTo>
                  <a:pt x="0" y="5501193"/>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4676718" y="4830079"/>
            <a:ext cx="441861" cy="3076245"/>
          </a:xfrm>
          <a:custGeom>
            <a:avLst/>
            <a:gdLst/>
            <a:ahLst/>
            <a:cxnLst/>
            <a:rect r="r" b="b" t="t" l="l"/>
            <a:pathLst>
              <a:path h="3076245" w="441861">
                <a:moveTo>
                  <a:pt x="441861" y="0"/>
                </a:moveTo>
                <a:lnTo>
                  <a:pt x="0" y="0"/>
                </a:lnTo>
                <a:lnTo>
                  <a:pt x="0" y="3076245"/>
                </a:lnTo>
                <a:lnTo>
                  <a:pt x="441861" y="3076245"/>
                </a:lnTo>
                <a:lnTo>
                  <a:pt x="44186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2665423" y="-545680"/>
            <a:ext cx="6166594" cy="4114800"/>
          </a:xfrm>
          <a:custGeom>
            <a:avLst/>
            <a:gdLst/>
            <a:ahLst/>
            <a:cxnLst/>
            <a:rect r="r" b="b" t="t" l="l"/>
            <a:pathLst>
              <a:path h="4114800" w="6166594">
                <a:moveTo>
                  <a:pt x="0" y="0"/>
                </a:moveTo>
                <a:lnTo>
                  <a:pt x="6166594" y="0"/>
                </a:lnTo>
                <a:lnTo>
                  <a:pt x="616659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5309548" y="5033965"/>
            <a:ext cx="2456287" cy="2630373"/>
          </a:xfrm>
          <a:prstGeom prst="rect">
            <a:avLst/>
          </a:prstGeom>
        </p:spPr>
        <p:txBody>
          <a:bodyPr anchor="t" rtlCol="false" tIns="0" lIns="0" bIns="0" rIns="0">
            <a:spAutoFit/>
          </a:bodyPr>
          <a:lstStyle/>
          <a:p>
            <a:pPr algn="l">
              <a:lnSpc>
                <a:spcPts val="2353"/>
              </a:lnSpc>
            </a:pPr>
            <a:r>
              <a:rPr lang="en-US" sz="1681">
                <a:solidFill>
                  <a:srgbClr val="FFFFFF"/>
                </a:solidFill>
                <a:latin typeface="Canva Sans"/>
                <a:ea typeface="Canva Sans"/>
                <a:cs typeface="Canva Sans"/>
                <a:sym typeface="Canva Sans"/>
              </a:rPr>
              <a:t>The</a:t>
            </a:r>
            <a:r>
              <a:rPr lang="en-US" sz="1681">
                <a:solidFill>
                  <a:srgbClr val="FFFFFF"/>
                </a:solidFill>
                <a:latin typeface="Canva Sans"/>
                <a:ea typeface="Canva Sans"/>
                <a:cs typeface="Canva Sans"/>
                <a:sym typeface="Canva Sans"/>
              </a:rPr>
              <a:t> common private IP ranges are:</a:t>
            </a:r>
          </a:p>
          <a:p>
            <a:pPr algn="l">
              <a:lnSpc>
                <a:spcPts val="2353"/>
              </a:lnSpc>
            </a:pPr>
            <a:r>
              <a:rPr lang="en-US" sz="1681">
                <a:solidFill>
                  <a:srgbClr val="FFFFFF"/>
                </a:solidFill>
                <a:latin typeface="Canva Sans"/>
                <a:ea typeface="Canva Sans"/>
                <a:cs typeface="Canva Sans"/>
                <a:sym typeface="Canva Sans"/>
              </a:rPr>
              <a:t>10.0.0.0 to 10.255.255.255</a:t>
            </a:r>
          </a:p>
          <a:p>
            <a:pPr algn="l">
              <a:lnSpc>
                <a:spcPts val="2353"/>
              </a:lnSpc>
            </a:pPr>
            <a:r>
              <a:rPr lang="en-US" sz="1681">
                <a:solidFill>
                  <a:srgbClr val="FFFFFF"/>
                </a:solidFill>
                <a:latin typeface="Canva Sans"/>
                <a:ea typeface="Canva Sans"/>
                <a:cs typeface="Canva Sans"/>
                <a:sym typeface="Canva Sans"/>
              </a:rPr>
              <a:t>172.16.0.0 to 172.31.255.255</a:t>
            </a:r>
          </a:p>
          <a:p>
            <a:pPr algn="l">
              <a:lnSpc>
                <a:spcPts val="2353"/>
              </a:lnSpc>
            </a:pPr>
            <a:r>
              <a:rPr lang="en-US" sz="1681">
                <a:solidFill>
                  <a:srgbClr val="FFFFFF"/>
                </a:solidFill>
                <a:latin typeface="Canva Sans"/>
                <a:ea typeface="Canva Sans"/>
                <a:cs typeface="Canva Sans"/>
                <a:sym typeface="Canva Sans"/>
              </a:rPr>
              <a:t>192.168.0.0 to 192.168.255.255</a:t>
            </a:r>
          </a:p>
          <a:p>
            <a:pPr algn="l">
              <a:lnSpc>
                <a:spcPts val="2353"/>
              </a:lnSpc>
            </a:pPr>
          </a:p>
        </p:txBody>
      </p:sp>
      <p:sp>
        <p:nvSpPr>
          <p:cNvPr name="Freeform 7" id="7"/>
          <p:cNvSpPr/>
          <p:nvPr/>
        </p:nvSpPr>
        <p:spPr>
          <a:xfrm flipH="false" flipV="false" rot="0">
            <a:off x="15309548" y="6368201"/>
            <a:ext cx="4647105" cy="4114800"/>
          </a:xfrm>
          <a:custGeom>
            <a:avLst/>
            <a:gdLst/>
            <a:ahLst/>
            <a:cxnLst/>
            <a:rect r="r" b="b" t="t" l="l"/>
            <a:pathLst>
              <a:path h="4114800" w="4647105">
                <a:moveTo>
                  <a:pt x="0" y="0"/>
                </a:moveTo>
                <a:lnTo>
                  <a:pt x="4647105" y="0"/>
                </a:lnTo>
                <a:lnTo>
                  <a:pt x="4647105" y="4114800"/>
                </a:lnTo>
                <a:lnTo>
                  <a:pt x="0" y="4114800"/>
                </a:lnTo>
                <a:lnTo>
                  <a:pt x="0" y="0"/>
                </a:lnTo>
                <a:close/>
              </a:path>
            </a:pathLst>
          </a:custGeom>
          <a:blipFill>
            <a:blip r:embed="rId8">
              <a:alphaModFix amt="53000"/>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4480292" y="-10287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5045933" y="2852680"/>
            <a:ext cx="1280180" cy="864005"/>
          </a:xfrm>
          <a:custGeom>
            <a:avLst/>
            <a:gdLst/>
            <a:ahLst/>
            <a:cxnLst/>
            <a:rect r="r" b="b" t="t" l="l"/>
            <a:pathLst>
              <a:path h="864005" w="1280180">
                <a:moveTo>
                  <a:pt x="0" y="0"/>
                </a:moveTo>
                <a:lnTo>
                  <a:pt x="1280180" y="0"/>
                </a:lnTo>
                <a:lnTo>
                  <a:pt x="1280180" y="864005"/>
                </a:lnTo>
                <a:lnTo>
                  <a:pt x="0" y="86400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13503546" y="2697259"/>
            <a:ext cx="885296" cy="1298435"/>
          </a:xfrm>
          <a:custGeom>
            <a:avLst/>
            <a:gdLst/>
            <a:ahLst/>
            <a:cxnLst/>
            <a:rect r="r" b="b" t="t" l="l"/>
            <a:pathLst>
              <a:path h="1298435" w="885296">
                <a:moveTo>
                  <a:pt x="0" y="0"/>
                </a:moveTo>
                <a:lnTo>
                  <a:pt x="885296" y="0"/>
                </a:lnTo>
                <a:lnTo>
                  <a:pt x="885296" y="1298434"/>
                </a:lnTo>
                <a:lnTo>
                  <a:pt x="0" y="129843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1" id="11"/>
          <p:cNvSpPr txBox="true"/>
          <p:nvPr/>
        </p:nvSpPr>
        <p:spPr>
          <a:xfrm rot="0">
            <a:off x="9144000" y="2687734"/>
            <a:ext cx="4359546" cy="1338641"/>
          </a:xfrm>
          <a:prstGeom prst="rect">
            <a:avLst/>
          </a:prstGeom>
        </p:spPr>
        <p:txBody>
          <a:bodyPr anchor="t" rtlCol="false" tIns="0" lIns="0" bIns="0" rIns="0">
            <a:spAutoFit/>
          </a:bodyPr>
          <a:lstStyle/>
          <a:p>
            <a:pPr algn="ctr" marL="0" indent="0" lvl="0">
              <a:lnSpc>
                <a:spcPts val="5233"/>
              </a:lnSpc>
              <a:spcBef>
                <a:spcPct val="0"/>
              </a:spcBef>
            </a:pPr>
            <a:r>
              <a:rPr lang="en-US" b="true" sz="4361">
                <a:solidFill>
                  <a:srgbClr val="F5FFF5"/>
                </a:solidFill>
                <a:latin typeface="Canva Sans Bold"/>
                <a:ea typeface="Canva Sans Bold"/>
                <a:cs typeface="Canva Sans Bold"/>
                <a:sym typeface="Canva Sans Bold"/>
              </a:rPr>
              <a:t>PRIVATE IP ADDRESS</a:t>
            </a:r>
          </a:p>
        </p:txBody>
      </p:sp>
      <p:sp>
        <p:nvSpPr>
          <p:cNvPr name="TextBox 12" id="12"/>
          <p:cNvSpPr txBox="true"/>
          <p:nvPr/>
        </p:nvSpPr>
        <p:spPr>
          <a:xfrm rot="0">
            <a:off x="810685" y="2806446"/>
            <a:ext cx="5142556" cy="1323975"/>
          </a:xfrm>
          <a:prstGeom prst="rect">
            <a:avLst/>
          </a:prstGeom>
        </p:spPr>
        <p:txBody>
          <a:bodyPr anchor="t" rtlCol="false" tIns="0" lIns="0" bIns="0" rIns="0">
            <a:spAutoFit/>
          </a:bodyPr>
          <a:lstStyle/>
          <a:p>
            <a:pPr algn="ctr" marL="0" indent="0" lvl="0">
              <a:lnSpc>
                <a:spcPts val="5235"/>
              </a:lnSpc>
              <a:spcBef>
                <a:spcPct val="0"/>
              </a:spcBef>
            </a:pPr>
            <a:r>
              <a:rPr lang="en-US" b="true" sz="4363">
                <a:solidFill>
                  <a:srgbClr val="F5FFF5"/>
                </a:solidFill>
                <a:latin typeface="Canva Sans Bold"/>
                <a:ea typeface="Canva Sans Bold"/>
                <a:cs typeface="Canva Sans Bold"/>
                <a:sym typeface="Canva Sans Bold"/>
              </a:rPr>
              <a:t>PUBLIC IP ADDRESS</a:t>
            </a:r>
          </a:p>
        </p:txBody>
      </p:sp>
      <p:sp>
        <p:nvSpPr>
          <p:cNvPr name="TextBox 13" id="13"/>
          <p:cNvSpPr txBox="true"/>
          <p:nvPr/>
        </p:nvSpPr>
        <p:spPr>
          <a:xfrm rot="0">
            <a:off x="810685" y="2646511"/>
            <a:ext cx="961651" cy="1349183"/>
          </a:xfrm>
          <a:prstGeom prst="rect">
            <a:avLst/>
          </a:prstGeom>
        </p:spPr>
        <p:txBody>
          <a:bodyPr anchor="t" rtlCol="false" tIns="0" lIns="0" bIns="0" rIns="0">
            <a:spAutoFit/>
          </a:bodyPr>
          <a:lstStyle/>
          <a:p>
            <a:pPr algn="ctr" marL="0" indent="0" lvl="1">
              <a:lnSpc>
                <a:spcPts val="11251"/>
              </a:lnSpc>
              <a:spcBef>
                <a:spcPct val="0"/>
              </a:spcBef>
            </a:pPr>
            <a:r>
              <a:rPr lang="en-US" b="true" sz="7166" u="none">
                <a:solidFill>
                  <a:srgbClr val="FFFFFF"/>
                </a:solidFill>
                <a:latin typeface="Canva Sans Bold"/>
                <a:ea typeface="Canva Sans Bold"/>
                <a:cs typeface="Canva Sans Bold"/>
                <a:sym typeface="Canva Sans Bold"/>
              </a:rPr>
              <a:t>1</a:t>
            </a:r>
          </a:p>
        </p:txBody>
      </p:sp>
      <p:sp>
        <p:nvSpPr>
          <p:cNvPr name="TextBox 14" id="14"/>
          <p:cNvSpPr txBox="true"/>
          <p:nvPr/>
        </p:nvSpPr>
        <p:spPr>
          <a:xfrm rot="0">
            <a:off x="8601007" y="2672366"/>
            <a:ext cx="1085986" cy="1337678"/>
          </a:xfrm>
          <a:prstGeom prst="rect">
            <a:avLst/>
          </a:prstGeom>
        </p:spPr>
        <p:txBody>
          <a:bodyPr anchor="t" rtlCol="false" tIns="0" lIns="0" bIns="0" rIns="0">
            <a:spAutoFit/>
          </a:bodyPr>
          <a:lstStyle/>
          <a:p>
            <a:pPr algn="ctr" marL="0" indent="0" lvl="1">
              <a:lnSpc>
                <a:spcPts val="11317"/>
              </a:lnSpc>
              <a:spcBef>
                <a:spcPct val="0"/>
              </a:spcBef>
            </a:pPr>
            <a:r>
              <a:rPr lang="en-US" b="true" sz="7208" u="none">
                <a:solidFill>
                  <a:srgbClr val="FFFFFF"/>
                </a:solidFill>
                <a:latin typeface="Canva Sans Bold"/>
                <a:ea typeface="Canva Sans Bold"/>
                <a:cs typeface="Canva Sans Bold"/>
                <a:sym typeface="Canva Sans Bold"/>
              </a:rPr>
              <a:t>2</a:t>
            </a:r>
          </a:p>
        </p:txBody>
      </p:sp>
      <p:sp>
        <p:nvSpPr>
          <p:cNvPr name="TextBox 15" id="15"/>
          <p:cNvSpPr txBox="true"/>
          <p:nvPr/>
        </p:nvSpPr>
        <p:spPr>
          <a:xfrm rot="0">
            <a:off x="1071527" y="202356"/>
            <a:ext cx="11807580" cy="2298980"/>
          </a:xfrm>
          <a:prstGeom prst="rect">
            <a:avLst/>
          </a:prstGeom>
        </p:spPr>
        <p:txBody>
          <a:bodyPr anchor="t" rtlCol="false" tIns="0" lIns="0" bIns="0" rIns="0">
            <a:spAutoFit/>
          </a:bodyPr>
          <a:lstStyle/>
          <a:p>
            <a:pPr algn="ctr">
              <a:lnSpc>
                <a:spcPts val="9259"/>
              </a:lnSpc>
            </a:pPr>
            <a:r>
              <a:rPr lang="en-US" sz="6613" b="true">
                <a:solidFill>
                  <a:srgbClr val="CFF4FF"/>
                </a:solidFill>
                <a:latin typeface="Canva Sans Bold"/>
                <a:ea typeface="Canva Sans Bold"/>
                <a:cs typeface="Canva Sans Bold"/>
                <a:sym typeface="Canva Sans Bold"/>
              </a:rPr>
              <a:t>IP ADDRESS TYPES BY SCOPE OF USE</a:t>
            </a:r>
          </a:p>
        </p:txBody>
      </p:sp>
      <p:sp>
        <p:nvSpPr>
          <p:cNvPr name="TextBox 16" id="16"/>
          <p:cNvSpPr txBox="true"/>
          <p:nvPr/>
        </p:nvSpPr>
        <p:spPr>
          <a:xfrm rot="0">
            <a:off x="547875" y="4272701"/>
            <a:ext cx="5778238" cy="5448338"/>
          </a:xfrm>
          <a:prstGeom prst="rect">
            <a:avLst/>
          </a:prstGeom>
        </p:spPr>
        <p:txBody>
          <a:bodyPr anchor="t" rtlCol="false" tIns="0" lIns="0" bIns="0" rIns="0">
            <a:spAutoFit/>
          </a:bodyPr>
          <a:lstStyle/>
          <a:p>
            <a:pPr algn="l" marL="485454" indent="-242727" lvl="1">
              <a:lnSpc>
                <a:spcPts val="3147"/>
              </a:lnSpc>
              <a:buFont typeface="Arial"/>
              <a:buChar char="•"/>
            </a:pPr>
            <a:r>
              <a:rPr lang="en-US" sz="2248">
                <a:solidFill>
                  <a:srgbClr val="FFFFFF"/>
                </a:solidFill>
                <a:latin typeface="Canva Sans"/>
                <a:ea typeface="Canva Sans"/>
                <a:cs typeface="Canva Sans"/>
                <a:sym typeface="Canva Sans"/>
              </a:rPr>
              <a:t>Definition: Public IP a</a:t>
            </a:r>
            <a:r>
              <a:rPr lang="en-US" sz="2248">
                <a:solidFill>
                  <a:srgbClr val="FFFFFF"/>
                </a:solidFill>
                <a:latin typeface="Canva Sans"/>
                <a:ea typeface="Canva Sans"/>
                <a:cs typeface="Canva Sans"/>
                <a:sym typeface="Canva Sans"/>
              </a:rPr>
              <a:t>ddresses are assigned to devices that connect directly to the internet. They are unique across the entire internet.</a:t>
            </a:r>
          </a:p>
          <a:p>
            <a:pPr algn="l" marL="485454" indent="-242727" lvl="1">
              <a:lnSpc>
                <a:spcPts val="3147"/>
              </a:lnSpc>
              <a:buFont typeface="Arial"/>
              <a:buChar char="•"/>
            </a:pPr>
            <a:r>
              <a:rPr lang="en-US" sz="2248">
                <a:solidFill>
                  <a:srgbClr val="FFFFFF"/>
                </a:solidFill>
                <a:latin typeface="Canva Sans"/>
                <a:ea typeface="Canva Sans"/>
                <a:cs typeface="Canva Sans"/>
                <a:sym typeface="Canva Sans"/>
              </a:rPr>
              <a:t>Accessibility: Devices with public IPs can be accessed from anywhere on the internet.</a:t>
            </a:r>
          </a:p>
          <a:p>
            <a:pPr algn="l" marL="485454" indent="-242727" lvl="1">
              <a:lnSpc>
                <a:spcPts val="3147"/>
              </a:lnSpc>
              <a:buFont typeface="Arial"/>
              <a:buChar char="•"/>
            </a:pPr>
            <a:r>
              <a:rPr lang="en-US" sz="2248">
                <a:solidFill>
                  <a:srgbClr val="FFFFFF"/>
                </a:solidFill>
                <a:latin typeface="Canva Sans"/>
                <a:ea typeface="Canva Sans"/>
                <a:cs typeface="Canva Sans"/>
                <a:sym typeface="Canva Sans"/>
              </a:rPr>
              <a:t>Allocation: Public IPs are assigned by the Internet Assigned Numbers Authority (IANA) and are routed over the internet.</a:t>
            </a:r>
          </a:p>
          <a:p>
            <a:pPr algn="l" marL="485454" indent="-242727" lvl="1">
              <a:lnSpc>
                <a:spcPts val="3147"/>
              </a:lnSpc>
              <a:buFont typeface="Arial"/>
              <a:buChar char="•"/>
            </a:pPr>
            <a:r>
              <a:rPr lang="en-US" sz="2248">
                <a:solidFill>
                  <a:srgbClr val="FFFFFF"/>
                </a:solidFill>
                <a:latin typeface="Canva Sans"/>
                <a:ea typeface="Canva Sans"/>
                <a:cs typeface="Canva Sans"/>
                <a:sym typeface="Canva Sans"/>
              </a:rPr>
              <a:t>Example: An IP like 192.0.2.1 is a public IP.</a:t>
            </a:r>
          </a:p>
          <a:p>
            <a:pPr algn="l">
              <a:lnSpc>
                <a:spcPts val="3147"/>
              </a:lnSpc>
            </a:pPr>
          </a:p>
        </p:txBody>
      </p:sp>
      <p:sp>
        <p:nvSpPr>
          <p:cNvPr name="TextBox 17" id="17"/>
          <p:cNvSpPr txBox="true"/>
          <p:nvPr/>
        </p:nvSpPr>
        <p:spPr>
          <a:xfrm rot="0">
            <a:off x="8707510" y="4272701"/>
            <a:ext cx="5778238" cy="5448338"/>
          </a:xfrm>
          <a:prstGeom prst="rect">
            <a:avLst/>
          </a:prstGeom>
        </p:spPr>
        <p:txBody>
          <a:bodyPr anchor="t" rtlCol="false" tIns="0" lIns="0" bIns="0" rIns="0">
            <a:spAutoFit/>
          </a:bodyPr>
          <a:lstStyle/>
          <a:p>
            <a:pPr algn="l" marL="485454" indent="-242727" lvl="1">
              <a:lnSpc>
                <a:spcPts val="3147"/>
              </a:lnSpc>
              <a:buFont typeface="Arial"/>
              <a:buChar char="•"/>
            </a:pPr>
            <a:r>
              <a:rPr lang="en-US" sz="2248">
                <a:solidFill>
                  <a:srgbClr val="FFFFFF"/>
                </a:solidFill>
                <a:latin typeface="Canva Sans"/>
                <a:ea typeface="Canva Sans"/>
                <a:cs typeface="Canva Sans"/>
                <a:sym typeface="Canva Sans"/>
              </a:rPr>
              <a:t>Definition: Private IP addresses are used within private networks and are not routable on the internet. They are not unique globally.</a:t>
            </a:r>
          </a:p>
          <a:p>
            <a:pPr algn="l" marL="485454" indent="-242727" lvl="1">
              <a:lnSpc>
                <a:spcPts val="3147"/>
              </a:lnSpc>
              <a:buFont typeface="Arial"/>
              <a:buChar char="•"/>
            </a:pPr>
            <a:r>
              <a:rPr lang="en-US" sz="2248">
                <a:solidFill>
                  <a:srgbClr val="FFFFFF"/>
                </a:solidFill>
                <a:latin typeface="Canva Sans"/>
                <a:ea typeface="Canva Sans"/>
                <a:cs typeface="Canva Sans"/>
                <a:sym typeface="Canva Sans"/>
              </a:rPr>
              <a:t>Accessibility: Devices with private IPs can communicate with each other within the same local network but cannot be accessed directly from the internet.</a:t>
            </a:r>
          </a:p>
          <a:p>
            <a:pPr algn="l" marL="485454" indent="-242727" lvl="1">
              <a:lnSpc>
                <a:spcPts val="3147"/>
              </a:lnSpc>
              <a:buFont typeface="Arial"/>
              <a:buChar char="•"/>
            </a:pPr>
            <a:r>
              <a:rPr lang="en-US" sz="2248">
                <a:solidFill>
                  <a:srgbClr val="FFFFFF"/>
                </a:solidFill>
                <a:latin typeface="Canva Sans"/>
                <a:ea typeface="Canva Sans"/>
                <a:cs typeface="Canva Sans"/>
                <a:sym typeface="Canva Sans"/>
              </a:rPr>
              <a:t>Allocation: Private IP ranges are defined by (IETF) and are reserved for Example: An IP like 192.168.1.1 is a private IP.</a:t>
            </a:r>
          </a:p>
          <a:p>
            <a:pPr algn="l">
              <a:lnSpc>
                <a:spcPts val="3147"/>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8597A9"/>
        </a:solidFill>
      </p:bgPr>
    </p:bg>
    <p:spTree>
      <p:nvGrpSpPr>
        <p:cNvPr id="1" name=""/>
        <p:cNvGrpSpPr/>
        <p:nvPr/>
      </p:nvGrpSpPr>
      <p:grpSpPr>
        <a:xfrm>
          <a:off x="0" y="0"/>
          <a:ext cx="0" cy="0"/>
          <a:chOff x="0" y="0"/>
          <a:chExt cx="0" cy="0"/>
        </a:xfrm>
      </p:grpSpPr>
      <p:grpSp>
        <p:nvGrpSpPr>
          <p:cNvPr name="Group 2" id="2"/>
          <p:cNvGrpSpPr/>
          <p:nvPr/>
        </p:nvGrpSpPr>
        <p:grpSpPr>
          <a:xfrm rot="0">
            <a:off x="8143924" y="0"/>
            <a:ext cx="10144076" cy="10287000"/>
            <a:chOff x="0" y="0"/>
            <a:chExt cx="2671691" cy="2709333"/>
          </a:xfrm>
        </p:grpSpPr>
        <p:sp>
          <p:nvSpPr>
            <p:cNvPr name="Freeform 3" id="3"/>
            <p:cNvSpPr/>
            <p:nvPr/>
          </p:nvSpPr>
          <p:spPr>
            <a:xfrm flipH="false" flipV="false" rot="0">
              <a:off x="0" y="0"/>
              <a:ext cx="2671691" cy="2709333"/>
            </a:xfrm>
            <a:custGeom>
              <a:avLst/>
              <a:gdLst/>
              <a:ahLst/>
              <a:cxnLst/>
              <a:rect r="r" b="b" t="t" l="l"/>
              <a:pathLst>
                <a:path h="2709333" w="2671691">
                  <a:moveTo>
                    <a:pt x="0" y="0"/>
                  </a:moveTo>
                  <a:lnTo>
                    <a:pt x="2671691" y="0"/>
                  </a:lnTo>
                  <a:lnTo>
                    <a:pt x="2671691" y="2709333"/>
                  </a:lnTo>
                  <a:lnTo>
                    <a:pt x="0" y="2709333"/>
                  </a:lnTo>
                  <a:close/>
                </a:path>
              </a:pathLst>
            </a:custGeom>
            <a:solidFill>
              <a:srgbClr val="051D40"/>
            </a:solidFill>
          </p:spPr>
        </p:sp>
        <p:sp>
          <p:nvSpPr>
            <p:cNvPr name="TextBox 4" id="4"/>
            <p:cNvSpPr txBox="true"/>
            <p:nvPr/>
          </p:nvSpPr>
          <p:spPr>
            <a:xfrm>
              <a:off x="0" y="-57150"/>
              <a:ext cx="2671691" cy="2766483"/>
            </a:xfrm>
            <a:prstGeom prst="rect">
              <a:avLst/>
            </a:prstGeom>
          </p:spPr>
          <p:txBody>
            <a:bodyPr anchor="ctr" rtlCol="false" tIns="50800" lIns="50800" bIns="50800" rIns="50800"/>
            <a:lstStyle/>
            <a:p>
              <a:pPr algn="ctr">
                <a:lnSpc>
                  <a:spcPts val="3150"/>
                </a:lnSpc>
              </a:pPr>
            </a:p>
          </p:txBody>
        </p:sp>
      </p:grpSp>
      <p:sp>
        <p:nvSpPr>
          <p:cNvPr name="Freeform 5" id="5"/>
          <p:cNvSpPr/>
          <p:nvPr/>
        </p:nvSpPr>
        <p:spPr>
          <a:xfrm flipH="false" flipV="false" rot="-5594694">
            <a:off x="15737017" y="4214777"/>
            <a:ext cx="3745415" cy="2213200"/>
          </a:xfrm>
          <a:custGeom>
            <a:avLst/>
            <a:gdLst/>
            <a:ahLst/>
            <a:cxnLst/>
            <a:rect r="r" b="b" t="t" l="l"/>
            <a:pathLst>
              <a:path h="2213200" w="3745415">
                <a:moveTo>
                  <a:pt x="0" y="0"/>
                </a:moveTo>
                <a:lnTo>
                  <a:pt x="3745415" y="0"/>
                </a:lnTo>
                <a:lnTo>
                  <a:pt x="3745415" y="2213200"/>
                </a:lnTo>
                <a:lnTo>
                  <a:pt x="0" y="2213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8823420" y="2415578"/>
            <a:ext cx="7337351" cy="7740008"/>
            <a:chOff x="0" y="0"/>
            <a:chExt cx="4687788" cy="4945044"/>
          </a:xfrm>
        </p:grpSpPr>
        <p:sp>
          <p:nvSpPr>
            <p:cNvPr name="Freeform 7" id="7"/>
            <p:cNvSpPr/>
            <p:nvPr/>
          </p:nvSpPr>
          <p:spPr>
            <a:xfrm flipH="false" flipV="false" rot="0">
              <a:off x="0" y="0"/>
              <a:ext cx="4687789" cy="4945044"/>
            </a:xfrm>
            <a:custGeom>
              <a:avLst/>
              <a:gdLst/>
              <a:ahLst/>
              <a:cxnLst/>
              <a:rect r="r" b="b" t="t" l="l"/>
              <a:pathLst>
                <a:path h="4945044" w="4687789">
                  <a:moveTo>
                    <a:pt x="0" y="0"/>
                  </a:moveTo>
                  <a:lnTo>
                    <a:pt x="4687789" y="0"/>
                  </a:lnTo>
                  <a:lnTo>
                    <a:pt x="4687789" y="4945044"/>
                  </a:lnTo>
                  <a:lnTo>
                    <a:pt x="0" y="4945044"/>
                  </a:lnTo>
                  <a:close/>
                </a:path>
              </a:pathLst>
            </a:custGeom>
            <a:solidFill>
              <a:srgbClr val="364D66"/>
            </a:solidFill>
            <a:ln w="9525" cap="sq">
              <a:solidFill>
                <a:srgbClr val="FFFFFF"/>
              </a:solidFill>
              <a:prstDash val="solid"/>
              <a:miter/>
            </a:ln>
          </p:spPr>
        </p:sp>
        <p:sp>
          <p:nvSpPr>
            <p:cNvPr name="TextBox 8" id="8"/>
            <p:cNvSpPr txBox="true"/>
            <p:nvPr/>
          </p:nvSpPr>
          <p:spPr>
            <a:xfrm>
              <a:off x="0" y="0"/>
              <a:ext cx="4687788" cy="4945044"/>
            </a:xfrm>
            <a:prstGeom prst="rect">
              <a:avLst/>
            </a:prstGeom>
          </p:spPr>
          <p:txBody>
            <a:bodyPr anchor="ctr" rtlCol="false" tIns="20942" lIns="20942" bIns="20942" rIns="20942"/>
            <a:lstStyle/>
            <a:p>
              <a:pPr algn="ctr" marL="554154" indent="-277077" lvl="1">
                <a:lnSpc>
                  <a:spcPts val="3003"/>
                </a:lnSpc>
                <a:buFont typeface="Arial"/>
                <a:buChar char="•"/>
              </a:pPr>
              <a:r>
                <a:rPr lang="en-US" sz="2566">
                  <a:solidFill>
                    <a:srgbClr val="D6D6D7"/>
                  </a:solidFill>
                  <a:latin typeface="Canva Sans"/>
                  <a:ea typeface="Canva Sans"/>
                  <a:cs typeface="Canva Sans"/>
                  <a:sym typeface="Canva Sans"/>
                </a:rPr>
                <a:t>First bit (binary): Always 0</a:t>
              </a:r>
            </a:p>
            <a:p>
              <a:pPr algn="ctr">
                <a:lnSpc>
                  <a:spcPts val="3003"/>
                </a:lnSpc>
              </a:pPr>
            </a:p>
            <a:p>
              <a:pPr algn="ctr" marL="554154" indent="-277077" lvl="1">
                <a:lnSpc>
                  <a:spcPts val="3003"/>
                </a:lnSpc>
                <a:buFont typeface="Arial"/>
                <a:buChar char="•"/>
              </a:pPr>
              <a:r>
                <a:rPr lang="en-US" sz="2566">
                  <a:solidFill>
                    <a:srgbClr val="D6D6D7"/>
                  </a:solidFill>
                  <a:latin typeface="Canva Sans"/>
                  <a:ea typeface="Canva Sans"/>
                  <a:cs typeface="Canva Sans"/>
                  <a:sym typeface="Canva Sans"/>
                </a:rPr>
                <a:t>First octet: 0–127 </a:t>
              </a:r>
            </a:p>
            <a:p>
              <a:pPr algn="ctr">
                <a:lnSpc>
                  <a:spcPts val="3003"/>
                </a:lnSpc>
              </a:pPr>
            </a:p>
            <a:p>
              <a:pPr algn="ctr" marL="554154" indent="-277077" lvl="1">
                <a:lnSpc>
                  <a:spcPts val="3003"/>
                </a:lnSpc>
                <a:buFont typeface="Arial"/>
                <a:buChar char="•"/>
              </a:pPr>
              <a:r>
                <a:rPr lang="en-US" sz="2566">
                  <a:solidFill>
                    <a:srgbClr val="D6D6D7"/>
                  </a:solidFill>
                  <a:latin typeface="Canva Sans"/>
                  <a:ea typeface="Canva Sans"/>
                  <a:cs typeface="Canva Sans"/>
                  <a:sym typeface="Canva Sans"/>
                </a:rPr>
                <a:t>Address range: 1.0.0.0 to 126.255.255.255</a:t>
              </a:r>
            </a:p>
            <a:p>
              <a:pPr algn="ctr">
                <a:lnSpc>
                  <a:spcPts val="3354"/>
                </a:lnSpc>
              </a:pPr>
            </a:p>
            <a:p>
              <a:pPr algn="ctr" marL="554154" indent="-277077" lvl="1">
                <a:lnSpc>
                  <a:spcPts val="3003"/>
                </a:lnSpc>
                <a:buFont typeface="Arial"/>
                <a:buChar char="•"/>
              </a:pPr>
              <a:r>
                <a:rPr lang="en-US" sz="2566">
                  <a:solidFill>
                    <a:srgbClr val="D6D6D7"/>
                  </a:solidFill>
                  <a:latin typeface="Canva Sans"/>
                  <a:ea typeface="Canva Sans"/>
                  <a:cs typeface="Canva Sans"/>
                  <a:sym typeface="Canva Sans"/>
                </a:rPr>
                <a:t>The default subnet mask is 255.0.0.0, meaning the first 8 bits (or the first octet) are used for the network identifier, and the remaining 24 bits (last 3 octets) are used for the host identifier.</a:t>
              </a:r>
            </a:p>
            <a:p>
              <a:pPr algn="ctr">
                <a:lnSpc>
                  <a:spcPts val="2741"/>
                </a:lnSpc>
              </a:pPr>
            </a:p>
            <a:p>
              <a:pPr algn="ctr" marL="554154" indent="-277077" lvl="1">
                <a:lnSpc>
                  <a:spcPts val="3003"/>
                </a:lnSpc>
                <a:buFont typeface="Arial"/>
                <a:buChar char="•"/>
              </a:pPr>
              <a:r>
                <a:rPr lang="en-US" sz="2566">
                  <a:solidFill>
                    <a:srgbClr val="D6D6D7"/>
                  </a:solidFill>
                  <a:latin typeface="Canva Sans"/>
                  <a:ea typeface="Canva Sans"/>
                  <a:cs typeface="Canva Sans"/>
                  <a:sym typeface="Canva Sans"/>
                </a:rPr>
                <a:t>Number of networks: 128 (2^7, but 0 and 127 are reserved for loopback addresses.)</a:t>
              </a:r>
            </a:p>
            <a:p>
              <a:pPr algn="ctr">
                <a:lnSpc>
                  <a:spcPts val="2858"/>
                </a:lnSpc>
              </a:pPr>
            </a:p>
            <a:p>
              <a:pPr algn="ctr" marL="554154" indent="-277077" lvl="1">
                <a:lnSpc>
                  <a:spcPts val="3003"/>
                </a:lnSpc>
                <a:buFont typeface="Arial"/>
                <a:buChar char="•"/>
              </a:pPr>
              <a:r>
                <a:rPr lang="en-US" sz="2566">
                  <a:solidFill>
                    <a:srgbClr val="D6D6D7"/>
                  </a:solidFill>
                  <a:latin typeface="Canva Sans"/>
                  <a:ea typeface="Canva Sans"/>
                  <a:cs typeface="Canva Sans"/>
                  <a:sym typeface="Canva Sans"/>
                </a:rPr>
                <a:t>Number of hosts per network: 16,777,214 (16 M)</a:t>
              </a:r>
            </a:p>
            <a:p>
              <a:pPr algn="ctr">
                <a:lnSpc>
                  <a:spcPts val="2858"/>
                </a:lnSpc>
              </a:pPr>
            </a:p>
            <a:p>
              <a:pPr algn="ctr" marL="545255" indent="-272627" lvl="1">
                <a:lnSpc>
                  <a:spcPts val="2954"/>
                </a:lnSpc>
                <a:buFont typeface="Arial"/>
                <a:buChar char="•"/>
              </a:pPr>
              <a:r>
                <a:rPr lang="en-US" sz="2525">
                  <a:solidFill>
                    <a:srgbClr val="D6D6D7"/>
                  </a:solidFill>
                  <a:latin typeface="Canva Sans"/>
                  <a:ea typeface="Canva Sans"/>
                  <a:cs typeface="Canva Sans"/>
                  <a:sym typeface="Canva Sans"/>
                </a:rPr>
                <a:t>Usage: Typically for large networks (e.g., large corporations or ISPs)</a:t>
              </a:r>
            </a:p>
          </p:txBody>
        </p:sp>
      </p:grpSp>
      <p:sp>
        <p:nvSpPr>
          <p:cNvPr name="AutoShape 9" id="9"/>
          <p:cNvSpPr/>
          <p:nvPr/>
        </p:nvSpPr>
        <p:spPr>
          <a:xfrm>
            <a:off x="1384300" y="5513389"/>
            <a:ext cx="5122944" cy="0"/>
          </a:xfrm>
          <a:prstGeom prst="line">
            <a:avLst/>
          </a:prstGeom>
          <a:ln cap="flat" w="38100">
            <a:solidFill>
              <a:srgbClr val="364D66"/>
            </a:solidFill>
            <a:prstDash val="solid"/>
            <a:headEnd type="none" len="sm" w="sm"/>
            <a:tailEnd type="none" len="sm" w="sm"/>
          </a:ln>
        </p:spPr>
      </p:sp>
      <p:sp>
        <p:nvSpPr>
          <p:cNvPr name="Freeform 10" id="10"/>
          <p:cNvSpPr/>
          <p:nvPr/>
        </p:nvSpPr>
        <p:spPr>
          <a:xfrm flipH="false" flipV="false" rot="0">
            <a:off x="11736579" y="95793"/>
            <a:ext cx="2201965" cy="2201965"/>
          </a:xfrm>
          <a:custGeom>
            <a:avLst/>
            <a:gdLst/>
            <a:ahLst/>
            <a:cxnLst/>
            <a:rect r="r" b="b" t="t" l="l"/>
            <a:pathLst>
              <a:path h="2201965" w="2201965">
                <a:moveTo>
                  <a:pt x="0" y="0"/>
                </a:moveTo>
                <a:lnTo>
                  <a:pt x="2201965" y="0"/>
                </a:lnTo>
                <a:lnTo>
                  <a:pt x="2201965" y="2201965"/>
                </a:lnTo>
                <a:lnTo>
                  <a:pt x="0" y="22019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6748641" y="2663512"/>
            <a:ext cx="1264401" cy="1915759"/>
          </a:xfrm>
          <a:custGeom>
            <a:avLst/>
            <a:gdLst/>
            <a:ahLst/>
            <a:cxnLst/>
            <a:rect r="r" b="b" t="t" l="l"/>
            <a:pathLst>
              <a:path h="1915759" w="1264401">
                <a:moveTo>
                  <a:pt x="0" y="0"/>
                </a:moveTo>
                <a:lnTo>
                  <a:pt x="1264401" y="0"/>
                </a:lnTo>
                <a:lnTo>
                  <a:pt x="1264401" y="1915758"/>
                </a:lnTo>
                <a:lnTo>
                  <a:pt x="0" y="19157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1384300" y="1320601"/>
            <a:ext cx="5122944" cy="3402213"/>
          </a:xfrm>
          <a:prstGeom prst="rect">
            <a:avLst/>
          </a:prstGeom>
        </p:spPr>
        <p:txBody>
          <a:bodyPr anchor="t" rtlCol="false" tIns="0" lIns="0" bIns="0" rIns="0">
            <a:spAutoFit/>
          </a:bodyPr>
          <a:lstStyle/>
          <a:p>
            <a:pPr algn="l" marL="0" indent="0" lvl="0">
              <a:lnSpc>
                <a:spcPts val="8813"/>
              </a:lnSpc>
            </a:pPr>
            <a:r>
              <a:rPr lang="en-US" b="true" sz="8393">
                <a:solidFill>
                  <a:srgbClr val="1F2527"/>
                </a:solidFill>
                <a:latin typeface="Now Bold"/>
                <a:ea typeface="Now Bold"/>
                <a:cs typeface="Now Bold"/>
                <a:sym typeface="Now Bold"/>
              </a:rPr>
              <a:t>CLASSES OF IP ADDRESS</a:t>
            </a:r>
          </a:p>
        </p:txBody>
      </p:sp>
      <p:sp>
        <p:nvSpPr>
          <p:cNvPr name="TextBox 13" id="13"/>
          <p:cNvSpPr txBox="true"/>
          <p:nvPr/>
        </p:nvSpPr>
        <p:spPr>
          <a:xfrm rot="0">
            <a:off x="1384300" y="6256339"/>
            <a:ext cx="4003196" cy="4033034"/>
          </a:xfrm>
          <a:prstGeom prst="rect">
            <a:avLst/>
          </a:prstGeom>
        </p:spPr>
        <p:txBody>
          <a:bodyPr anchor="t" rtlCol="false" tIns="0" lIns="0" bIns="0" rIns="0">
            <a:spAutoFit/>
          </a:bodyPr>
          <a:lstStyle/>
          <a:p>
            <a:pPr algn="l">
              <a:lnSpc>
                <a:spcPts val="2734"/>
              </a:lnSpc>
            </a:pPr>
            <a:r>
              <a:rPr lang="en-US" sz="1953" b="true">
                <a:solidFill>
                  <a:srgbClr val="1F2527"/>
                </a:solidFill>
                <a:latin typeface="Canva Sans Bold"/>
                <a:ea typeface="Canva Sans Bold"/>
                <a:cs typeface="Canva Sans Bold"/>
                <a:sym typeface="Canva Sans Bold"/>
              </a:rPr>
              <a:t>IP addresses are classified based on their network and host components, which determine how many devices can be connected within a network. The classification is primarily based on the range of the address's first few bits and divides the IP address space into five classes: A, B, C, D, and E.</a:t>
            </a:r>
          </a:p>
          <a:p>
            <a:pPr algn="l">
              <a:lnSpc>
                <a:spcPts val="2734"/>
              </a:lnSpc>
            </a:pPr>
          </a:p>
          <a:p>
            <a:pPr algn="l" marL="0" indent="0" lvl="0">
              <a:lnSpc>
                <a:spcPts val="2078"/>
              </a:lnSpc>
            </a:pPr>
          </a:p>
        </p:txBody>
      </p:sp>
      <p:sp>
        <p:nvSpPr>
          <p:cNvPr name="TextBox 14" id="14"/>
          <p:cNvSpPr txBox="true"/>
          <p:nvPr/>
        </p:nvSpPr>
        <p:spPr>
          <a:xfrm rot="0">
            <a:off x="8996086" y="442547"/>
            <a:ext cx="866001" cy="1675133"/>
          </a:xfrm>
          <a:prstGeom prst="rect">
            <a:avLst/>
          </a:prstGeom>
        </p:spPr>
        <p:txBody>
          <a:bodyPr anchor="t" rtlCol="false" tIns="0" lIns="0" bIns="0" rIns="0">
            <a:spAutoFit/>
          </a:bodyPr>
          <a:lstStyle/>
          <a:p>
            <a:pPr algn="ctr">
              <a:lnSpc>
                <a:spcPts val="13719"/>
              </a:lnSpc>
            </a:pPr>
            <a:r>
              <a:rPr lang="en-US" sz="9799" b="true">
                <a:solidFill>
                  <a:srgbClr val="CFF4FF"/>
                </a:solidFill>
                <a:latin typeface="Canva Sans Bold"/>
                <a:ea typeface="Canva Sans Bold"/>
                <a:cs typeface="Canva Sans Bold"/>
                <a:sym typeface="Canva Sans Bold"/>
              </a:rPr>
              <a:t>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1313163">
            <a:off x="-4261137" y="6573910"/>
            <a:ext cx="9085628" cy="5368780"/>
          </a:xfrm>
          <a:custGeom>
            <a:avLst/>
            <a:gdLst/>
            <a:ahLst/>
            <a:cxnLst/>
            <a:rect r="r" b="b" t="t" l="l"/>
            <a:pathLst>
              <a:path h="5368780" w="9085628">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025843" y="2706862"/>
            <a:ext cx="5731426" cy="7405967"/>
            <a:chOff x="0" y="0"/>
            <a:chExt cx="1509511" cy="1950543"/>
          </a:xfrm>
        </p:grpSpPr>
        <p:sp>
          <p:nvSpPr>
            <p:cNvPr name="Freeform 4" id="4"/>
            <p:cNvSpPr/>
            <p:nvPr/>
          </p:nvSpPr>
          <p:spPr>
            <a:xfrm flipH="false" flipV="false" rot="0">
              <a:off x="0" y="0"/>
              <a:ext cx="1509511" cy="1950543"/>
            </a:xfrm>
            <a:custGeom>
              <a:avLst/>
              <a:gdLst/>
              <a:ahLst/>
              <a:cxnLst/>
              <a:rect r="r" b="b" t="t" l="l"/>
              <a:pathLst>
                <a:path h="1950543" w="1509511">
                  <a:moveTo>
                    <a:pt x="0" y="0"/>
                  </a:moveTo>
                  <a:lnTo>
                    <a:pt x="1509511" y="0"/>
                  </a:lnTo>
                  <a:lnTo>
                    <a:pt x="1509511" y="1950543"/>
                  </a:lnTo>
                  <a:lnTo>
                    <a:pt x="0" y="1950543"/>
                  </a:lnTo>
                  <a:close/>
                </a:path>
              </a:pathLst>
            </a:custGeom>
            <a:solidFill>
              <a:srgbClr val="364D66"/>
            </a:solidFill>
            <a:ln w="19050" cap="sq">
              <a:solidFill>
                <a:srgbClr val="FFFFFF"/>
              </a:solidFill>
              <a:prstDash val="solid"/>
              <a:miter/>
            </a:ln>
          </p:spPr>
        </p:sp>
        <p:sp>
          <p:nvSpPr>
            <p:cNvPr name="TextBox 5" id="5"/>
            <p:cNvSpPr txBox="true"/>
            <p:nvPr/>
          </p:nvSpPr>
          <p:spPr>
            <a:xfrm>
              <a:off x="0" y="0"/>
              <a:ext cx="1509511" cy="1950543"/>
            </a:xfrm>
            <a:prstGeom prst="rect">
              <a:avLst/>
            </a:prstGeom>
          </p:spPr>
          <p:txBody>
            <a:bodyPr anchor="ctr" rtlCol="false" tIns="50800" lIns="50800" bIns="50800" rIns="50800"/>
            <a:lstStyle/>
            <a:p>
              <a:pPr algn="ctr" marL="558691" indent="-279346" lvl="1">
                <a:lnSpc>
                  <a:spcPts val="3027"/>
                </a:lnSpc>
                <a:buFont typeface="Arial"/>
                <a:buChar char="•"/>
              </a:pPr>
              <a:r>
                <a:rPr lang="en-US" sz="2587">
                  <a:solidFill>
                    <a:srgbClr val="E9EFF6"/>
                  </a:solidFill>
                  <a:latin typeface="Canva Sans"/>
                  <a:ea typeface="Canva Sans"/>
                  <a:cs typeface="Canva Sans"/>
                  <a:sym typeface="Canva Sans"/>
                </a:rPr>
                <a:t>First three bits: Always 110</a:t>
              </a:r>
            </a:p>
            <a:p>
              <a:pPr algn="ctr">
                <a:lnSpc>
                  <a:spcPts val="3027"/>
                </a:lnSpc>
              </a:pPr>
            </a:p>
            <a:p>
              <a:pPr algn="ctr" marL="558691" indent="-279346" lvl="1">
                <a:lnSpc>
                  <a:spcPts val="3027"/>
                </a:lnSpc>
                <a:buFont typeface="Arial"/>
                <a:buChar char="•"/>
              </a:pPr>
              <a:r>
                <a:rPr lang="en-US" sz="2587">
                  <a:solidFill>
                    <a:srgbClr val="E9EFF6"/>
                  </a:solidFill>
                  <a:latin typeface="Canva Sans"/>
                  <a:ea typeface="Canva Sans"/>
                  <a:cs typeface="Canva Sans"/>
                  <a:sym typeface="Canva Sans"/>
                </a:rPr>
                <a:t>Address range: 192.0.0.0 to 223.255.255.255</a:t>
              </a:r>
            </a:p>
            <a:p>
              <a:pPr algn="ctr">
                <a:lnSpc>
                  <a:spcPts val="3027"/>
                </a:lnSpc>
              </a:pPr>
            </a:p>
            <a:p>
              <a:pPr algn="ctr" marL="558691" indent="-279346" lvl="1">
                <a:lnSpc>
                  <a:spcPts val="3027"/>
                </a:lnSpc>
                <a:buFont typeface="Arial"/>
                <a:buChar char="•"/>
              </a:pPr>
              <a:r>
                <a:rPr lang="en-US" sz="2587">
                  <a:solidFill>
                    <a:srgbClr val="E9EFF6"/>
                  </a:solidFill>
                  <a:latin typeface="Canva Sans"/>
                  <a:ea typeface="Canva Sans"/>
                  <a:cs typeface="Canva Sans"/>
                  <a:sym typeface="Canva Sans"/>
                </a:rPr>
                <a:t>Default subnet mask: 255.255.255.0,</a:t>
              </a:r>
            </a:p>
            <a:p>
              <a:pPr algn="ctr">
                <a:lnSpc>
                  <a:spcPts val="3027"/>
                </a:lnSpc>
              </a:pPr>
              <a:r>
                <a:rPr lang="en-US" sz="2587">
                  <a:solidFill>
                    <a:srgbClr val="E9EFF6"/>
                  </a:solidFill>
                  <a:latin typeface="Canva Sans"/>
                  <a:ea typeface="Canva Sans"/>
                  <a:cs typeface="Canva Sans"/>
                  <a:sym typeface="Canva Sans"/>
                </a:rPr>
                <a:t>the first 24 bits are for the network, and the remaining 8 bits are for hosts.</a:t>
              </a:r>
            </a:p>
            <a:p>
              <a:pPr algn="ctr">
                <a:lnSpc>
                  <a:spcPts val="3027"/>
                </a:lnSpc>
              </a:pPr>
            </a:p>
            <a:p>
              <a:pPr algn="ctr" marL="558691" indent="-279346" lvl="1">
                <a:lnSpc>
                  <a:spcPts val="3027"/>
                </a:lnSpc>
                <a:buFont typeface="Arial"/>
                <a:buChar char="•"/>
              </a:pPr>
              <a:r>
                <a:rPr lang="en-US" sz="2587">
                  <a:solidFill>
                    <a:srgbClr val="E9EFF6"/>
                  </a:solidFill>
                  <a:latin typeface="Canva Sans"/>
                  <a:ea typeface="Canva Sans"/>
                  <a:cs typeface="Canva Sans"/>
                  <a:sym typeface="Canva Sans"/>
                </a:rPr>
                <a:t>Number of networks: 2,097,152</a:t>
              </a:r>
            </a:p>
            <a:p>
              <a:pPr algn="ctr">
                <a:lnSpc>
                  <a:spcPts val="3027"/>
                </a:lnSpc>
              </a:pPr>
            </a:p>
            <a:p>
              <a:pPr algn="ctr" marL="558691" indent="-279346" lvl="1">
                <a:lnSpc>
                  <a:spcPts val="3027"/>
                </a:lnSpc>
                <a:buFont typeface="Arial"/>
                <a:buChar char="•"/>
              </a:pPr>
              <a:r>
                <a:rPr lang="en-US" sz="2587">
                  <a:solidFill>
                    <a:srgbClr val="E9EFF6"/>
                  </a:solidFill>
                  <a:latin typeface="Canva Sans"/>
                  <a:ea typeface="Canva Sans"/>
                  <a:cs typeface="Canva Sans"/>
                  <a:sym typeface="Canva Sans"/>
                </a:rPr>
                <a:t>Number of hosts per network: 254</a:t>
              </a:r>
            </a:p>
            <a:p>
              <a:pPr algn="ctr">
                <a:lnSpc>
                  <a:spcPts val="3027"/>
                </a:lnSpc>
              </a:pPr>
            </a:p>
            <a:p>
              <a:pPr algn="ctr" marL="558691" indent="-279346" lvl="1">
                <a:lnSpc>
                  <a:spcPts val="3027"/>
                </a:lnSpc>
                <a:buFont typeface="Arial"/>
                <a:buChar char="•"/>
              </a:pPr>
              <a:r>
                <a:rPr lang="en-US" sz="2587">
                  <a:solidFill>
                    <a:srgbClr val="E9EFF6"/>
                  </a:solidFill>
                  <a:latin typeface="Canva Sans"/>
                  <a:ea typeface="Canva Sans"/>
                  <a:cs typeface="Canva Sans"/>
                  <a:sym typeface="Canva Sans"/>
                </a:rPr>
                <a:t>Usage: Small networks, like local area networks (LANs).</a:t>
              </a:r>
            </a:p>
            <a:p>
              <a:pPr algn="ctr">
                <a:lnSpc>
                  <a:spcPts val="2605"/>
                </a:lnSpc>
              </a:pPr>
            </a:p>
          </p:txBody>
        </p:sp>
      </p:grpSp>
      <p:sp>
        <p:nvSpPr>
          <p:cNvPr name="Freeform 6" id="6"/>
          <p:cNvSpPr/>
          <p:nvPr/>
        </p:nvSpPr>
        <p:spPr>
          <a:xfrm flipH="false" flipV="false" rot="0">
            <a:off x="13306164" y="680902"/>
            <a:ext cx="1917478" cy="1795239"/>
          </a:xfrm>
          <a:custGeom>
            <a:avLst/>
            <a:gdLst/>
            <a:ahLst/>
            <a:cxnLst/>
            <a:rect r="r" b="b" t="t" l="l"/>
            <a:pathLst>
              <a:path h="1795239" w="1917478">
                <a:moveTo>
                  <a:pt x="0" y="0"/>
                </a:moveTo>
                <a:lnTo>
                  <a:pt x="1917478" y="0"/>
                </a:lnTo>
                <a:lnTo>
                  <a:pt x="1917478" y="1795239"/>
                </a:lnTo>
                <a:lnTo>
                  <a:pt x="0" y="17952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1025843" y="838200"/>
            <a:ext cx="871478" cy="1675133"/>
          </a:xfrm>
          <a:prstGeom prst="rect">
            <a:avLst/>
          </a:prstGeom>
        </p:spPr>
        <p:txBody>
          <a:bodyPr anchor="t" rtlCol="false" tIns="0" lIns="0" bIns="0" rIns="0">
            <a:spAutoFit/>
          </a:bodyPr>
          <a:lstStyle/>
          <a:p>
            <a:pPr algn="ctr">
              <a:lnSpc>
                <a:spcPts val="13719"/>
              </a:lnSpc>
            </a:pPr>
            <a:r>
              <a:rPr lang="en-US" sz="9799" b="true">
                <a:solidFill>
                  <a:srgbClr val="CFF4FF"/>
                </a:solidFill>
                <a:latin typeface="Canva Sans Bold"/>
                <a:ea typeface="Canva Sans Bold"/>
                <a:cs typeface="Canva Sans Bold"/>
                <a:sym typeface="Canva Sans Bold"/>
              </a:rPr>
              <a:t>C</a:t>
            </a:r>
          </a:p>
        </p:txBody>
      </p:sp>
      <p:grpSp>
        <p:nvGrpSpPr>
          <p:cNvPr name="Group 8" id="8"/>
          <p:cNvGrpSpPr/>
          <p:nvPr/>
        </p:nvGrpSpPr>
        <p:grpSpPr>
          <a:xfrm rot="0">
            <a:off x="2749562" y="2706862"/>
            <a:ext cx="5711621" cy="7405967"/>
            <a:chOff x="0" y="0"/>
            <a:chExt cx="2239406" cy="2903723"/>
          </a:xfrm>
        </p:grpSpPr>
        <p:sp>
          <p:nvSpPr>
            <p:cNvPr name="Freeform 9" id="9"/>
            <p:cNvSpPr/>
            <p:nvPr/>
          </p:nvSpPr>
          <p:spPr>
            <a:xfrm flipH="false" flipV="false" rot="0">
              <a:off x="0" y="0"/>
              <a:ext cx="2239406" cy="2903723"/>
            </a:xfrm>
            <a:custGeom>
              <a:avLst/>
              <a:gdLst/>
              <a:ahLst/>
              <a:cxnLst/>
              <a:rect r="r" b="b" t="t" l="l"/>
              <a:pathLst>
                <a:path h="2903723" w="2239406">
                  <a:moveTo>
                    <a:pt x="0" y="0"/>
                  </a:moveTo>
                  <a:lnTo>
                    <a:pt x="2239406" y="0"/>
                  </a:lnTo>
                  <a:lnTo>
                    <a:pt x="2239406" y="2903723"/>
                  </a:lnTo>
                  <a:lnTo>
                    <a:pt x="0" y="2903723"/>
                  </a:lnTo>
                  <a:close/>
                </a:path>
              </a:pathLst>
            </a:custGeom>
            <a:solidFill>
              <a:srgbClr val="364D66"/>
            </a:solidFill>
            <a:ln w="9525" cap="sq">
              <a:solidFill>
                <a:srgbClr val="FFFFFF"/>
              </a:solidFill>
              <a:prstDash val="solid"/>
              <a:miter/>
            </a:ln>
          </p:spPr>
        </p:sp>
        <p:sp>
          <p:nvSpPr>
            <p:cNvPr name="TextBox 10" id="10"/>
            <p:cNvSpPr txBox="true"/>
            <p:nvPr/>
          </p:nvSpPr>
          <p:spPr>
            <a:xfrm>
              <a:off x="0" y="9525"/>
              <a:ext cx="2239406" cy="2894198"/>
            </a:xfrm>
            <a:prstGeom prst="rect">
              <a:avLst/>
            </a:prstGeom>
          </p:spPr>
          <p:txBody>
            <a:bodyPr anchor="ctr" rtlCol="false" tIns="34124" lIns="34124" bIns="34124" rIns="34124"/>
            <a:lstStyle/>
            <a:p>
              <a:pPr algn="ctr" marL="569600" indent="-284800" lvl="1">
                <a:lnSpc>
                  <a:spcPts val="3060"/>
                </a:lnSpc>
                <a:buFont typeface="Arial"/>
                <a:buChar char="•"/>
              </a:pPr>
              <a:r>
                <a:rPr lang="en-US" sz="2638">
                  <a:solidFill>
                    <a:srgbClr val="D6D6D7"/>
                  </a:solidFill>
                  <a:latin typeface="Canva Sans"/>
                  <a:ea typeface="Canva Sans"/>
                  <a:cs typeface="Canva Sans"/>
                  <a:sym typeface="Canva Sans"/>
                </a:rPr>
                <a:t>First two bits: Always 10</a:t>
              </a:r>
            </a:p>
            <a:p>
              <a:pPr algn="ctr">
                <a:lnSpc>
                  <a:spcPts val="2944"/>
                </a:lnSpc>
              </a:pPr>
            </a:p>
            <a:p>
              <a:pPr algn="ctr" marL="548011" indent="-274005" lvl="1">
                <a:lnSpc>
                  <a:spcPts val="2944"/>
                </a:lnSpc>
                <a:buFont typeface="Arial"/>
                <a:buChar char="•"/>
              </a:pPr>
              <a:r>
                <a:rPr lang="en-US" sz="2538">
                  <a:solidFill>
                    <a:srgbClr val="D6D6D7"/>
                  </a:solidFill>
                  <a:latin typeface="Canva Sans"/>
                  <a:ea typeface="Canva Sans"/>
                  <a:cs typeface="Canva Sans"/>
                  <a:sym typeface="Canva Sans"/>
                </a:rPr>
                <a:t>A</a:t>
              </a:r>
              <a:r>
                <a:rPr lang="en-US" sz="2538">
                  <a:solidFill>
                    <a:srgbClr val="D6D6D7"/>
                  </a:solidFill>
                  <a:latin typeface="Canva Sans"/>
                  <a:ea typeface="Canva Sans"/>
                  <a:cs typeface="Canva Sans"/>
                  <a:sym typeface="Canva Sans"/>
                </a:rPr>
                <a:t>ddress range: 128.0.0.0 to 191.255.255.255</a:t>
              </a:r>
            </a:p>
            <a:p>
              <a:pPr algn="ctr">
                <a:lnSpc>
                  <a:spcPts val="2944"/>
                </a:lnSpc>
              </a:pPr>
            </a:p>
            <a:p>
              <a:pPr algn="ctr" marL="548011" indent="-274005" lvl="1">
                <a:lnSpc>
                  <a:spcPts val="2944"/>
                </a:lnSpc>
                <a:buFont typeface="Arial"/>
                <a:buChar char="•"/>
              </a:pPr>
              <a:r>
                <a:rPr lang="en-US" sz="2538">
                  <a:solidFill>
                    <a:srgbClr val="D6D6D7"/>
                  </a:solidFill>
                  <a:latin typeface="Canva Sans"/>
                  <a:ea typeface="Canva Sans"/>
                  <a:cs typeface="Canva Sans"/>
                  <a:sym typeface="Canva Sans"/>
                </a:rPr>
                <a:t>Default subnet mask: 255.255.0.0,</a:t>
              </a:r>
            </a:p>
            <a:p>
              <a:pPr algn="ctr">
                <a:lnSpc>
                  <a:spcPts val="2944"/>
                </a:lnSpc>
              </a:pPr>
              <a:r>
                <a:rPr lang="en-US" sz="2538">
                  <a:solidFill>
                    <a:srgbClr val="D6D6D7"/>
                  </a:solidFill>
                  <a:latin typeface="Canva Sans"/>
                  <a:ea typeface="Canva Sans"/>
                  <a:cs typeface="Canva Sans"/>
                  <a:sym typeface="Canva Sans"/>
                </a:rPr>
                <a:t>the first 16 bits are for the network, and the remaining 16 bits are for hosts. </a:t>
              </a:r>
            </a:p>
            <a:p>
              <a:pPr algn="ctr">
                <a:lnSpc>
                  <a:spcPts val="2944"/>
                </a:lnSpc>
              </a:pPr>
            </a:p>
            <a:p>
              <a:pPr algn="ctr" marL="548011" indent="-274005" lvl="1">
                <a:lnSpc>
                  <a:spcPts val="2944"/>
                </a:lnSpc>
                <a:buFont typeface="Arial"/>
                <a:buChar char="•"/>
              </a:pPr>
              <a:r>
                <a:rPr lang="en-US" sz="2538">
                  <a:solidFill>
                    <a:srgbClr val="D6D6D7"/>
                  </a:solidFill>
                  <a:latin typeface="Canva Sans"/>
                  <a:ea typeface="Canva Sans"/>
                  <a:cs typeface="Canva Sans"/>
                  <a:sym typeface="Canva Sans"/>
                </a:rPr>
                <a:t>Number of networks: 16,384</a:t>
              </a:r>
            </a:p>
            <a:p>
              <a:pPr algn="ctr">
                <a:lnSpc>
                  <a:spcPts val="2944"/>
                </a:lnSpc>
              </a:pPr>
            </a:p>
            <a:p>
              <a:pPr algn="ctr" marL="548011" indent="-274005" lvl="1">
                <a:lnSpc>
                  <a:spcPts val="2944"/>
                </a:lnSpc>
                <a:buFont typeface="Arial"/>
                <a:buChar char="•"/>
              </a:pPr>
              <a:r>
                <a:rPr lang="en-US" sz="2538">
                  <a:solidFill>
                    <a:srgbClr val="D6D6D7"/>
                  </a:solidFill>
                  <a:latin typeface="Canva Sans"/>
                  <a:ea typeface="Canva Sans"/>
                  <a:cs typeface="Canva Sans"/>
                  <a:sym typeface="Canva Sans"/>
                </a:rPr>
                <a:t>Number of hosts per network: 65,534</a:t>
              </a:r>
            </a:p>
            <a:p>
              <a:pPr algn="ctr">
                <a:lnSpc>
                  <a:spcPts val="2944"/>
                </a:lnSpc>
              </a:pPr>
            </a:p>
            <a:p>
              <a:pPr algn="ctr" marL="548011" indent="-274005" lvl="1">
                <a:lnSpc>
                  <a:spcPts val="2944"/>
                </a:lnSpc>
                <a:buFont typeface="Arial"/>
                <a:buChar char="•"/>
              </a:pPr>
              <a:r>
                <a:rPr lang="en-US" sz="2538">
                  <a:solidFill>
                    <a:srgbClr val="D6D6D7"/>
                  </a:solidFill>
                  <a:latin typeface="Canva Sans"/>
                  <a:ea typeface="Canva Sans"/>
                  <a:cs typeface="Canva Sans"/>
                  <a:sym typeface="Canva Sans"/>
                </a:rPr>
                <a:t>Usage: Medium-sized networks, universities, and ISPs.</a:t>
              </a:r>
            </a:p>
            <a:p>
              <a:pPr algn="ctr">
                <a:lnSpc>
                  <a:spcPts val="2163"/>
                </a:lnSpc>
              </a:pPr>
            </a:p>
            <a:p>
              <a:pPr algn="ctr">
                <a:lnSpc>
                  <a:spcPts val="2163"/>
                </a:lnSpc>
              </a:pPr>
            </a:p>
          </p:txBody>
        </p:sp>
      </p:grpSp>
      <p:sp>
        <p:nvSpPr>
          <p:cNvPr name="TextBox 11" id="11"/>
          <p:cNvSpPr txBox="true"/>
          <p:nvPr/>
        </p:nvSpPr>
        <p:spPr>
          <a:xfrm rot="0">
            <a:off x="3315862" y="892697"/>
            <a:ext cx="869037" cy="1675133"/>
          </a:xfrm>
          <a:prstGeom prst="rect">
            <a:avLst/>
          </a:prstGeom>
        </p:spPr>
        <p:txBody>
          <a:bodyPr anchor="t" rtlCol="false" tIns="0" lIns="0" bIns="0" rIns="0">
            <a:spAutoFit/>
          </a:bodyPr>
          <a:lstStyle/>
          <a:p>
            <a:pPr algn="ctr">
              <a:lnSpc>
                <a:spcPts val="13719"/>
              </a:lnSpc>
            </a:pPr>
            <a:r>
              <a:rPr lang="en-US" sz="9799" b="true">
                <a:solidFill>
                  <a:srgbClr val="CFF4FF"/>
                </a:solidFill>
                <a:latin typeface="Canva Sans Bold"/>
                <a:ea typeface="Canva Sans Bold"/>
                <a:cs typeface="Canva Sans Bold"/>
                <a:sym typeface="Canva Sans Bold"/>
              </a:rPr>
              <a:t>B</a:t>
            </a:r>
          </a:p>
        </p:txBody>
      </p:sp>
      <p:sp>
        <p:nvSpPr>
          <p:cNvPr name="Freeform 12" id="12"/>
          <p:cNvSpPr/>
          <p:nvPr/>
        </p:nvSpPr>
        <p:spPr>
          <a:xfrm flipH="false" flipV="false" rot="0">
            <a:off x="5314440" y="519153"/>
            <a:ext cx="1453064" cy="1956988"/>
          </a:xfrm>
          <a:custGeom>
            <a:avLst/>
            <a:gdLst/>
            <a:ahLst/>
            <a:cxnLst/>
            <a:rect r="r" b="b" t="t" l="l"/>
            <a:pathLst>
              <a:path h="1956988" w="1453064">
                <a:moveTo>
                  <a:pt x="0" y="0"/>
                </a:moveTo>
                <a:lnTo>
                  <a:pt x="1453063" y="0"/>
                </a:lnTo>
                <a:lnTo>
                  <a:pt x="1453063" y="1956988"/>
                </a:lnTo>
                <a:lnTo>
                  <a:pt x="0" y="19569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1313163">
            <a:off x="16281807" y="-1401784"/>
            <a:ext cx="9085628" cy="5368780"/>
          </a:xfrm>
          <a:custGeom>
            <a:avLst/>
            <a:gdLst/>
            <a:ahLst/>
            <a:cxnLst/>
            <a:rect r="r" b="b" t="t" l="l"/>
            <a:pathLst>
              <a:path h="5368780" w="9085628">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4889126" y="-482772"/>
            <a:ext cx="5917826" cy="5917826"/>
          </a:xfrm>
          <a:custGeom>
            <a:avLst/>
            <a:gdLst/>
            <a:ahLst/>
            <a:cxnLst/>
            <a:rect r="r" b="b" t="t" l="l"/>
            <a:pathLst>
              <a:path h="5917826" w="5917826">
                <a:moveTo>
                  <a:pt x="0" y="0"/>
                </a:moveTo>
                <a:lnTo>
                  <a:pt x="5917826" y="0"/>
                </a:lnTo>
                <a:lnTo>
                  <a:pt x="5917826" y="5917826"/>
                </a:lnTo>
                <a:lnTo>
                  <a:pt x="0" y="59178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1313163">
            <a:off x="-4261137" y="6573910"/>
            <a:ext cx="9085628" cy="5368780"/>
          </a:xfrm>
          <a:custGeom>
            <a:avLst/>
            <a:gdLst/>
            <a:ahLst/>
            <a:cxnLst/>
            <a:rect r="r" b="b" t="t" l="l"/>
            <a:pathLst>
              <a:path h="5368780" w="9085628">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267961" y="8412696"/>
            <a:ext cx="4319810" cy="426581"/>
          </a:xfrm>
          <a:custGeom>
            <a:avLst/>
            <a:gdLst/>
            <a:ahLst/>
            <a:cxnLst/>
            <a:rect r="r" b="b" t="t" l="l"/>
            <a:pathLst>
              <a:path h="426581" w="4319810">
                <a:moveTo>
                  <a:pt x="0" y="0"/>
                </a:moveTo>
                <a:lnTo>
                  <a:pt x="4319809" y="0"/>
                </a:lnTo>
                <a:lnTo>
                  <a:pt x="4319809" y="426581"/>
                </a:lnTo>
                <a:lnTo>
                  <a:pt x="0" y="426581"/>
                </a:lnTo>
                <a:lnTo>
                  <a:pt x="0" y="0"/>
                </a:lnTo>
                <a:close/>
              </a:path>
            </a:pathLst>
          </a:custGeom>
          <a:blipFill>
            <a:blip r:embed="rId4"/>
            <a:stretch>
              <a:fillRect l="0" t="-99999" r="0" b="0"/>
            </a:stretch>
          </a:blipFill>
        </p:spPr>
      </p:sp>
      <p:sp>
        <p:nvSpPr>
          <p:cNvPr name="Freeform 4" id="4"/>
          <p:cNvSpPr/>
          <p:nvPr/>
        </p:nvSpPr>
        <p:spPr>
          <a:xfrm flipH="false" flipV="false" rot="0">
            <a:off x="11703955" y="8412696"/>
            <a:ext cx="4319810" cy="426581"/>
          </a:xfrm>
          <a:custGeom>
            <a:avLst/>
            <a:gdLst/>
            <a:ahLst/>
            <a:cxnLst/>
            <a:rect r="r" b="b" t="t" l="l"/>
            <a:pathLst>
              <a:path h="426581" w="4319810">
                <a:moveTo>
                  <a:pt x="0" y="0"/>
                </a:moveTo>
                <a:lnTo>
                  <a:pt x="4319809" y="0"/>
                </a:lnTo>
                <a:lnTo>
                  <a:pt x="4319809" y="426581"/>
                </a:lnTo>
                <a:lnTo>
                  <a:pt x="0" y="426581"/>
                </a:lnTo>
                <a:lnTo>
                  <a:pt x="0" y="0"/>
                </a:lnTo>
                <a:close/>
              </a:path>
            </a:pathLst>
          </a:custGeom>
          <a:blipFill>
            <a:blip r:embed="rId4"/>
            <a:stretch>
              <a:fillRect l="0" t="-99999" r="0" b="0"/>
            </a:stretch>
          </a:blipFill>
        </p:spPr>
      </p:sp>
      <p:sp>
        <p:nvSpPr>
          <p:cNvPr name="Freeform 5" id="5"/>
          <p:cNvSpPr/>
          <p:nvPr/>
        </p:nvSpPr>
        <p:spPr>
          <a:xfrm flipH="false" flipV="false" rot="1313163">
            <a:off x="13401054" y="1970580"/>
            <a:ext cx="9085628" cy="5368780"/>
          </a:xfrm>
          <a:custGeom>
            <a:avLst/>
            <a:gdLst/>
            <a:ahLst/>
            <a:cxnLst/>
            <a:rect r="r" b="b" t="t" l="l"/>
            <a:pathLst>
              <a:path h="5368780" w="9085628">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79227" y="2899723"/>
            <a:ext cx="5864615" cy="7101067"/>
            <a:chOff x="0" y="0"/>
            <a:chExt cx="1544590" cy="1870240"/>
          </a:xfrm>
        </p:grpSpPr>
        <p:sp>
          <p:nvSpPr>
            <p:cNvPr name="Freeform 7" id="7"/>
            <p:cNvSpPr/>
            <p:nvPr/>
          </p:nvSpPr>
          <p:spPr>
            <a:xfrm flipH="false" flipV="false" rot="0">
              <a:off x="0" y="0"/>
              <a:ext cx="1544590" cy="1870240"/>
            </a:xfrm>
            <a:custGeom>
              <a:avLst/>
              <a:gdLst/>
              <a:ahLst/>
              <a:cxnLst/>
              <a:rect r="r" b="b" t="t" l="l"/>
              <a:pathLst>
                <a:path h="1870240" w="1544590">
                  <a:moveTo>
                    <a:pt x="0" y="0"/>
                  </a:moveTo>
                  <a:lnTo>
                    <a:pt x="1544590" y="0"/>
                  </a:lnTo>
                  <a:lnTo>
                    <a:pt x="1544590" y="1870240"/>
                  </a:lnTo>
                  <a:lnTo>
                    <a:pt x="0" y="1870240"/>
                  </a:lnTo>
                  <a:close/>
                </a:path>
              </a:pathLst>
            </a:custGeom>
            <a:solidFill>
              <a:srgbClr val="364D66"/>
            </a:solidFill>
            <a:ln w="19050" cap="sq">
              <a:solidFill>
                <a:srgbClr val="FFFFFF"/>
              </a:solidFill>
              <a:prstDash val="solid"/>
              <a:miter/>
            </a:ln>
          </p:spPr>
        </p:sp>
        <p:sp>
          <p:nvSpPr>
            <p:cNvPr name="TextBox 8" id="8"/>
            <p:cNvSpPr txBox="true"/>
            <p:nvPr/>
          </p:nvSpPr>
          <p:spPr>
            <a:xfrm>
              <a:off x="0" y="0"/>
              <a:ext cx="1544590" cy="1870240"/>
            </a:xfrm>
            <a:prstGeom prst="rect">
              <a:avLst/>
            </a:prstGeom>
          </p:spPr>
          <p:txBody>
            <a:bodyPr anchor="ctr" rtlCol="false" tIns="50800" lIns="50800" bIns="50800" rIns="50800"/>
            <a:lstStyle/>
            <a:p>
              <a:pPr algn="ctr" marL="558691" indent="-279346" lvl="1">
                <a:lnSpc>
                  <a:spcPts val="3027"/>
                </a:lnSpc>
                <a:buFont typeface="Arial"/>
                <a:buChar char="•"/>
              </a:pPr>
              <a:r>
                <a:rPr lang="en-US" sz="2587">
                  <a:solidFill>
                    <a:srgbClr val="E9EFF6"/>
                  </a:solidFill>
                  <a:latin typeface="Canva Sans"/>
                  <a:ea typeface="Canva Sans"/>
                  <a:cs typeface="Canva Sans"/>
                  <a:sym typeface="Canva Sans"/>
                </a:rPr>
                <a:t>First four bits: Always 1110</a:t>
              </a:r>
            </a:p>
            <a:p>
              <a:pPr algn="ctr">
                <a:lnSpc>
                  <a:spcPts val="3027"/>
                </a:lnSpc>
              </a:pPr>
            </a:p>
            <a:p>
              <a:pPr algn="ctr" marL="558691" indent="-279346" lvl="1">
                <a:lnSpc>
                  <a:spcPts val="3027"/>
                </a:lnSpc>
                <a:buFont typeface="Arial"/>
                <a:buChar char="•"/>
              </a:pPr>
              <a:r>
                <a:rPr lang="en-US" sz="2587">
                  <a:solidFill>
                    <a:srgbClr val="E9EFF6"/>
                  </a:solidFill>
                  <a:latin typeface="Canva Sans"/>
                  <a:ea typeface="Canva Sans"/>
                  <a:cs typeface="Canva Sans"/>
                  <a:sym typeface="Canva Sans"/>
                </a:rPr>
                <a:t>First octet: 224–239</a:t>
              </a:r>
            </a:p>
            <a:p>
              <a:pPr algn="ctr">
                <a:lnSpc>
                  <a:spcPts val="3027"/>
                </a:lnSpc>
              </a:pPr>
            </a:p>
            <a:p>
              <a:pPr algn="ctr" marL="558691" indent="-279346" lvl="1">
                <a:lnSpc>
                  <a:spcPts val="3027"/>
                </a:lnSpc>
                <a:buFont typeface="Arial"/>
                <a:buChar char="•"/>
              </a:pPr>
              <a:r>
                <a:rPr lang="en-US" sz="2587">
                  <a:solidFill>
                    <a:srgbClr val="E9EFF6"/>
                  </a:solidFill>
                  <a:latin typeface="Canva Sans"/>
                  <a:ea typeface="Canva Sans"/>
                  <a:cs typeface="Canva Sans"/>
                  <a:sym typeface="Canva Sans"/>
                </a:rPr>
                <a:t>Address range: 224.0.0.0 to 239.255.255.255</a:t>
              </a:r>
            </a:p>
            <a:p>
              <a:pPr algn="ctr">
                <a:lnSpc>
                  <a:spcPts val="3027"/>
                </a:lnSpc>
              </a:pPr>
            </a:p>
            <a:p>
              <a:pPr algn="ctr" marL="558691" indent="-279346" lvl="1">
                <a:lnSpc>
                  <a:spcPts val="3027"/>
                </a:lnSpc>
                <a:buFont typeface="Arial"/>
                <a:buChar char="•"/>
              </a:pPr>
              <a:r>
                <a:rPr lang="en-US" sz="2587">
                  <a:solidFill>
                    <a:srgbClr val="E9EFF6"/>
                  </a:solidFill>
                  <a:latin typeface="Canva Sans"/>
                  <a:ea typeface="Canva Sans"/>
                  <a:cs typeface="Canva Sans"/>
                  <a:sym typeface="Canva Sans"/>
                </a:rPr>
                <a:t>Purpose</a:t>
              </a:r>
              <a:r>
                <a:rPr lang="en-US" sz="2587">
                  <a:solidFill>
                    <a:srgbClr val="E9EFF6"/>
                  </a:solidFill>
                  <a:latin typeface="Canva Sans"/>
                  <a:ea typeface="Canva Sans"/>
                  <a:cs typeface="Canva Sans"/>
                  <a:sym typeface="Canva Sans"/>
                </a:rPr>
                <a:t>: Reserved for multicasting (sending data to multiple hosts), not for standard network/host use, so they don’t have the same network/host split.</a:t>
              </a:r>
            </a:p>
            <a:p>
              <a:pPr algn="ctr">
                <a:lnSpc>
                  <a:spcPts val="3027"/>
                </a:lnSpc>
              </a:pPr>
            </a:p>
            <a:p>
              <a:pPr algn="ctr" marL="558691" indent="-279346" lvl="1">
                <a:lnSpc>
                  <a:spcPts val="3027"/>
                </a:lnSpc>
                <a:buFont typeface="Arial"/>
                <a:buChar char="•"/>
              </a:pPr>
              <a:r>
                <a:rPr lang="en-US" sz="2587">
                  <a:solidFill>
                    <a:srgbClr val="E9EFF6"/>
                  </a:solidFill>
                  <a:latin typeface="Canva Sans"/>
                  <a:ea typeface="Canva Sans"/>
                  <a:cs typeface="Canva Sans"/>
                  <a:sym typeface="Canva Sans"/>
                </a:rPr>
                <a:t>Key Use: Allows data to be sent to multiple devices simultaneously.</a:t>
              </a:r>
            </a:p>
            <a:p>
              <a:pPr algn="ctr">
                <a:lnSpc>
                  <a:spcPts val="3027"/>
                </a:lnSpc>
              </a:pPr>
            </a:p>
          </p:txBody>
        </p:sp>
      </p:grpSp>
      <p:grpSp>
        <p:nvGrpSpPr>
          <p:cNvPr name="Group 9" id="9"/>
          <p:cNvGrpSpPr/>
          <p:nvPr/>
        </p:nvGrpSpPr>
        <p:grpSpPr>
          <a:xfrm rot="0">
            <a:off x="9969338" y="2899723"/>
            <a:ext cx="5775786" cy="7073039"/>
            <a:chOff x="0" y="0"/>
            <a:chExt cx="1521195" cy="1862858"/>
          </a:xfrm>
        </p:grpSpPr>
        <p:sp>
          <p:nvSpPr>
            <p:cNvPr name="Freeform 10" id="10"/>
            <p:cNvSpPr/>
            <p:nvPr/>
          </p:nvSpPr>
          <p:spPr>
            <a:xfrm flipH="false" flipV="false" rot="0">
              <a:off x="0" y="0"/>
              <a:ext cx="1521195" cy="1862858"/>
            </a:xfrm>
            <a:custGeom>
              <a:avLst/>
              <a:gdLst/>
              <a:ahLst/>
              <a:cxnLst/>
              <a:rect r="r" b="b" t="t" l="l"/>
              <a:pathLst>
                <a:path h="1862858" w="1521195">
                  <a:moveTo>
                    <a:pt x="0" y="0"/>
                  </a:moveTo>
                  <a:lnTo>
                    <a:pt x="1521195" y="0"/>
                  </a:lnTo>
                  <a:lnTo>
                    <a:pt x="1521195" y="1862858"/>
                  </a:lnTo>
                  <a:lnTo>
                    <a:pt x="0" y="1862858"/>
                  </a:lnTo>
                  <a:close/>
                </a:path>
              </a:pathLst>
            </a:custGeom>
            <a:solidFill>
              <a:srgbClr val="364D66"/>
            </a:solidFill>
            <a:ln w="19050" cap="sq">
              <a:solidFill>
                <a:srgbClr val="FFFFFF"/>
              </a:solidFill>
              <a:prstDash val="solid"/>
              <a:miter/>
            </a:ln>
          </p:spPr>
        </p:sp>
        <p:sp>
          <p:nvSpPr>
            <p:cNvPr name="TextBox 11" id="11"/>
            <p:cNvSpPr txBox="true"/>
            <p:nvPr/>
          </p:nvSpPr>
          <p:spPr>
            <a:xfrm>
              <a:off x="0" y="-38100"/>
              <a:ext cx="1521195" cy="1900958"/>
            </a:xfrm>
            <a:prstGeom prst="rect">
              <a:avLst/>
            </a:prstGeom>
          </p:spPr>
          <p:txBody>
            <a:bodyPr anchor="ctr" rtlCol="false" tIns="50800" lIns="50800" bIns="50800" rIns="50800"/>
            <a:lstStyle/>
            <a:p>
              <a:pPr algn="ctr">
                <a:lnSpc>
                  <a:spcPts val="2605"/>
                </a:lnSpc>
              </a:pPr>
            </a:p>
            <a:p>
              <a:pPr algn="ctr" marL="558691" indent="-279346" lvl="1">
                <a:lnSpc>
                  <a:spcPts val="3571"/>
                </a:lnSpc>
                <a:buFont typeface="Arial"/>
                <a:buChar char="•"/>
              </a:pPr>
              <a:r>
                <a:rPr lang="en-US" sz="2587">
                  <a:solidFill>
                    <a:srgbClr val="E9EFF6"/>
                  </a:solidFill>
                  <a:latin typeface="Canva Sans"/>
                  <a:ea typeface="Canva Sans"/>
                  <a:cs typeface="Canva Sans"/>
                  <a:sym typeface="Canva Sans"/>
                </a:rPr>
                <a:t>First four bits: Always 1111</a:t>
              </a:r>
            </a:p>
            <a:p>
              <a:pPr algn="ctr">
                <a:lnSpc>
                  <a:spcPts val="3571"/>
                </a:lnSpc>
              </a:pPr>
            </a:p>
            <a:p>
              <a:pPr algn="ctr" marL="558691" indent="-279346" lvl="1">
                <a:lnSpc>
                  <a:spcPts val="3571"/>
                </a:lnSpc>
                <a:buFont typeface="Arial"/>
                <a:buChar char="•"/>
              </a:pPr>
              <a:r>
                <a:rPr lang="en-US" sz="2587">
                  <a:solidFill>
                    <a:srgbClr val="E9EFF6"/>
                  </a:solidFill>
                  <a:latin typeface="Canva Sans"/>
                  <a:ea typeface="Canva Sans"/>
                  <a:cs typeface="Canva Sans"/>
                  <a:sym typeface="Canva Sans"/>
                </a:rPr>
                <a:t>First octet: 240–255</a:t>
              </a:r>
            </a:p>
            <a:p>
              <a:pPr algn="ctr">
                <a:lnSpc>
                  <a:spcPts val="3571"/>
                </a:lnSpc>
              </a:pPr>
            </a:p>
            <a:p>
              <a:pPr algn="ctr" marL="558691" indent="-279346" lvl="1">
                <a:lnSpc>
                  <a:spcPts val="3571"/>
                </a:lnSpc>
                <a:buFont typeface="Arial"/>
                <a:buChar char="•"/>
              </a:pPr>
              <a:r>
                <a:rPr lang="en-US" sz="2587">
                  <a:solidFill>
                    <a:srgbClr val="E9EFF6"/>
                  </a:solidFill>
                  <a:latin typeface="Canva Sans"/>
                  <a:ea typeface="Canva Sans"/>
                  <a:cs typeface="Canva Sans"/>
                  <a:sym typeface="Canva Sans"/>
                </a:rPr>
                <a:t>Address range: 240.0.0.0 to 255.255.255.255</a:t>
              </a:r>
            </a:p>
            <a:p>
              <a:pPr algn="ctr">
                <a:lnSpc>
                  <a:spcPts val="3571"/>
                </a:lnSpc>
              </a:pPr>
            </a:p>
            <a:p>
              <a:pPr algn="ctr" marL="558691" indent="-279346" lvl="1">
                <a:lnSpc>
                  <a:spcPts val="3571"/>
                </a:lnSpc>
                <a:buFont typeface="Arial"/>
                <a:buChar char="•"/>
              </a:pPr>
              <a:r>
                <a:rPr lang="en-US" sz="2587">
                  <a:solidFill>
                    <a:srgbClr val="E9EFF6"/>
                  </a:solidFill>
                  <a:latin typeface="Canva Sans"/>
                  <a:ea typeface="Canva Sans"/>
                  <a:cs typeface="Canva Sans"/>
                  <a:sym typeface="Canva Sans"/>
                </a:rPr>
                <a:t>Purpose:</a:t>
              </a:r>
              <a:r>
                <a:rPr lang="en-US" sz="2587">
                  <a:solidFill>
                    <a:srgbClr val="E9EFF6"/>
                  </a:solidFill>
                  <a:latin typeface="Canva Sans"/>
                  <a:ea typeface="Canva Sans"/>
                  <a:cs typeface="Canva Sans"/>
                  <a:sym typeface="Canva Sans"/>
                </a:rPr>
                <a:t> Reserved for research and experimental purposes and future use. Not for normal usage.</a:t>
              </a:r>
            </a:p>
            <a:p>
              <a:pPr algn="ctr">
                <a:lnSpc>
                  <a:spcPts val="3571"/>
                </a:lnSpc>
              </a:pPr>
            </a:p>
            <a:p>
              <a:pPr algn="ctr" marL="558691" indent="-279346" lvl="1">
                <a:lnSpc>
                  <a:spcPts val="3571"/>
                </a:lnSpc>
                <a:buFont typeface="Arial"/>
                <a:buChar char="•"/>
              </a:pPr>
              <a:r>
                <a:rPr lang="en-US" sz="2587">
                  <a:solidFill>
                    <a:srgbClr val="E9EFF6"/>
                  </a:solidFill>
                  <a:latin typeface="Canva Sans"/>
                  <a:ea typeface="Canva Sans"/>
                  <a:cs typeface="Canva Sans"/>
                  <a:sym typeface="Canva Sans"/>
                </a:rPr>
                <a:t>Not used for public or private networks.</a:t>
              </a:r>
            </a:p>
            <a:p>
              <a:pPr algn="ctr">
                <a:lnSpc>
                  <a:spcPts val="2605"/>
                </a:lnSpc>
              </a:pPr>
            </a:p>
          </p:txBody>
        </p:sp>
      </p:grpSp>
      <p:sp>
        <p:nvSpPr>
          <p:cNvPr name="Freeform 12" id="12"/>
          <p:cNvSpPr/>
          <p:nvPr/>
        </p:nvSpPr>
        <p:spPr>
          <a:xfrm flipH="false" flipV="false" rot="0">
            <a:off x="4999073" y="286383"/>
            <a:ext cx="1760925" cy="1760925"/>
          </a:xfrm>
          <a:custGeom>
            <a:avLst/>
            <a:gdLst/>
            <a:ahLst/>
            <a:cxnLst/>
            <a:rect r="r" b="b" t="t" l="l"/>
            <a:pathLst>
              <a:path h="1760925" w="1760925">
                <a:moveTo>
                  <a:pt x="0" y="0"/>
                </a:moveTo>
                <a:lnTo>
                  <a:pt x="1760925" y="0"/>
                </a:lnTo>
                <a:lnTo>
                  <a:pt x="1760925" y="1760925"/>
                </a:lnTo>
                <a:lnTo>
                  <a:pt x="0" y="17609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3447980" y="223440"/>
            <a:ext cx="1806622" cy="1526595"/>
          </a:xfrm>
          <a:custGeom>
            <a:avLst/>
            <a:gdLst/>
            <a:ahLst/>
            <a:cxnLst/>
            <a:rect r="r" b="b" t="t" l="l"/>
            <a:pathLst>
              <a:path h="1526595" w="1806622">
                <a:moveTo>
                  <a:pt x="0" y="0"/>
                </a:moveTo>
                <a:lnTo>
                  <a:pt x="1806621" y="0"/>
                </a:lnTo>
                <a:lnTo>
                  <a:pt x="1806621" y="1526596"/>
                </a:lnTo>
                <a:lnTo>
                  <a:pt x="0" y="15265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1401263" y="53921"/>
            <a:ext cx="3342919" cy="1675133"/>
          </a:xfrm>
          <a:prstGeom prst="rect">
            <a:avLst/>
          </a:prstGeom>
        </p:spPr>
        <p:txBody>
          <a:bodyPr anchor="t" rtlCol="false" tIns="0" lIns="0" bIns="0" rIns="0">
            <a:spAutoFit/>
          </a:bodyPr>
          <a:lstStyle/>
          <a:p>
            <a:pPr algn="ctr">
              <a:lnSpc>
                <a:spcPts val="13719"/>
              </a:lnSpc>
            </a:pPr>
            <a:r>
              <a:rPr lang="en-US" sz="9799" b="true">
                <a:solidFill>
                  <a:srgbClr val="CFF4FF"/>
                </a:solidFill>
                <a:latin typeface="Canva Sans Bold"/>
                <a:ea typeface="Canva Sans Bold"/>
                <a:cs typeface="Canva Sans Bold"/>
                <a:sym typeface="Canva Sans Bold"/>
              </a:rPr>
              <a:t>D</a:t>
            </a:r>
          </a:p>
        </p:txBody>
      </p:sp>
      <p:sp>
        <p:nvSpPr>
          <p:cNvPr name="TextBox 15" id="15"/>
          <p:cNvSpPr txBox="true"/>
          <p:nvPr/>
        </p:nvSpPr>
        <p:spPr>
          <a:xfrm rot="0">
            <a:off x="10940050" y="95883"/>
            <a:ext cx="763905" cy="1675133"/>
          </a:xfrm>
          <a:prstGeom prst="rect">
            <a:avLst/>
          </a:prstGeom>
        </p:spPr>
        <p:txBody>
          <a:bodyPr anchor="t" rtlCol="false" tIns="0" lIns="0" bIns="0" rIns="0">
            <a:spAutoFit/>
          </a:bodyPr>
          <a:lstStyle/>
          <a:p>
            <a:pPr algn="ctr">
              <a:lnSpc>
                <a:spcPts val="13719"/>
              </a:lnSpc>
            </a:pPr>
            <a:r>
              <a:rPr lang="en-US" sz="9799" b="true">
                <a:solidFill>
                  <a:srgbClr val="CFF4FF"/>
                </a:solidFill>
                <a:latin typeface="Canva Sans Bold"/>
                <a:ea typeface="Canva Sans Bold"/>
                <a:cs typeface="Canva Sans Bold"/>
                <a:sym typeface="Canva Sans Bold"/>
              </a:rPr>
              <a:t>E</a:t>
            </a:r>
          </a:p>
        </p:txBody>
      </p:sp>
      <p:sp>
        <p:nvSpPr>
          <p:cNvPr name="TextBox 16" id="16"/>
          <p:cNvSpPr txBox="true"/>
          <p:nvPr/>
        </p:nvSpPr>
        <p:spPr>
          <a:xfrm rot="0">
            <a:off x="1990670" y="1675767"/>
            <a:ext cx="3507046" cy="887095"/>
          </a:xfrm>
          <a:prstGeom prst="rect">
            <a:avLst/>
          </a:prstGeom>
        </p:spPr>
        <p:txBody>
          <a:bodyPr anchor="t" rtlCol="false" tIns="0" lIns="0" bIns="0" rIns="0">
            <a:spAutoFit/>
          </a:bodyPr>
          <a:lstStyle/>
          <a:p>
            <a:pPr algn="ctr">
              <a:lnSpc>
                <a:spcPts val="7279"/>
              </a:lnSpc>
            </a:pPr>
            <a:r>
              <a:rPr lang="en-US" sz="5199" b="true">
                <a:solidFill>
                  <a:srgbClr val="CFF4FF"/>
                </a:solidFill>
                <a:latin typeface="Canva Sans Bold"/>
                <a:ea typeface="Canva Sans Bold"/>
                <a:cs typeface="Canva Sans Bold"/>
                <a:sym typeface="Canva Sans Bold"/>
              </a:rPr>
              <a:t>(Multicast)</a:t>
            </a:r>
          </a:p>
        </p:txBody>
      </p:sp>
      <p:sp>
        <p:nvSpPr>
          <p:cNvPr name="TextBox 17" id="17"/>
          <p:cNvSpPr txBox="true"/>
          <p:nvPr/>
        </p:nvSpPr>
        <p:spPr>
          <a:xfrm rot="0">
            <a:off x="10154713" y="1675767"/>
            <a:ext cx="4773632" cy="887095"/>
          </a:xfrm>
          <a:prstGeom prst="rect">
            <a:avLst/>
          </a:prstGeom>
        </p:spPr>
        <p:txBody>
          <a:bodyPr anchor="t" rtlCol="false" tIns="0" lIns="0" bIns="0" rIns="0">
            <a:spAutoFit/>
          </a:bodyPr>
          <a:lstStyle/>
          <a:p>
            <a:pPr algn="ctr">
              <a:lnSpc>
                <a:spcPts val="7279"/>
              </a:lnSpc>
            </a:pPr>
            <a:r>
              <a:rPr lang="en-US" sz="5199" b="true">
                <a:solidFill>
                  <a:srgbClr val="CFF4FF"/>
                </a:solidFill>
                <a:latin typeface="Canva Sans Bold"/>
                <a:ea typeface="Canva Sans Bold"/>
                <a:cs typeface="Canva Sans Bold"/>
                <a:sym typeface="Canva Sans Bold"/>
              </a:rPr>
              <a:t>(Experimental)</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descr="Green Diamond Geometric Shapes"/>
          <p:cNvSpPr/>
          <p:nvPr/>
        </p:nvSpPr>
        <p:spPr>
          <a:xfrm flipH="false" flipV="false" rot="0">
            <a:off x="16683520" y="1590911"/>
            <a:ext cx="2651835" cy="2651835"/>
          </a:xfrm>
          <a:custGeom>
            <a:avLst/>
            <a:gdLst/>
            <a:ahLst/>
            <a:cxnLst/>
            <a:rect r="r" b="b" t="t" l="l"/>
            <a:pathLst>
              <a:path h="2651835" w="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sp>
        <p:nvSpPr>
          <p:cNvPr name="Freeform 3" id="3" descr="Green Diamond Geometric Shapes"/>
          <p:cNvSpPr/>
          <p:nvPr/>
        </p:nvSpPr>
        <p:spPr>
          <a:xfrm flipH="false" flipV="false" rot="0">
            <a:off x="-789475" y="-570381"/>
            <a:ext cx="2651835" cy="2651835"/>
          </a:xfrm>
          <a:custGeom>
            <a:avLst/>
            <a:gdLst/>
            <a:ahLst/>
            <a:cxnLst/>
            <a:rect r="r" b="b" t="t" l="l"/>
            <a:pathLst>
              <a:path h="2651835" w="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8992411" y="2363810"/>
            <a:ext cx="7261733" cy="5716996"/>
            <a:chOff x="0" y="0"/>
            <a:chExt cx="3730237" cy="2936730"/>
          </a:xfrm>
        </p:grpSpPr>
        <p:sp>
          <p:nvSpPr>
            <p:cNvPr name="Freeform 5" id="5"/>
            <p:cNvSpPr/>
            <p:nvPr/>
          </p:nvSpPr>
          <p:spPr>
            <a:xfrm flipH="false" flipV="false" rot="0">
              <a:off x="0" y="0"/>
              <a:ext cx="3730237" cy="2936730"/>
            </a:xfrm>
            <a:custGeom>
              <a:avLst/>
              <a:gdLst/>
              <a:ahLst/>
              <a:cxnLst/>
              <a:rect r="r" b="b" t="t" l="l"/>
              <a:pathLst>
                <a:path h="2936730" w="3730237">
                  <a:moveTo>
                    <a:pt x="0" y="0"/>
                  </a:moveTo>
                  <a:lnTo>
                    <a:pt x="0" y="2936730"/>
                  </a:lnTo>
                  <a:lnTo>
                    <a:pt x="3730237" y="2936730"/>
                  </a:lnTo>
                  <a:lnTo>
                    <a:pt x="3730237" y="0"/>
                  </a:lnTo>
                  <a:lnTo>
                    <a:pt x="0" y="0"/>
                  </a:lnTo>
                  <a:close/>
                  <a:moveTo>
                    <a:pt x="3669277" y="2875770"/>
                  </a:moveTo>
                  <a:lnTo>
                    <a:pt x="59690" y="2875770"/>
                  </a:lnTo>
                  <a:lnTo>
                    <a:pt x="59690" y="59690"/>
                  </a:lnTo>
                  <a:lnTo>
                    <a:pt x="3669277" y="59690"/>
                  </a:lnTo>
                  <a:lnTo>
                    <a:pt x="3669277" y="2875770"/>
                  </a:lnTo>
                  <a:close/>
                </a:path>
              </a:pathLst>
            </a:custGeom>
            <a:solidFill>
              <a:srgbClr val="B8C4CE"/>
            </a:solidFill>
          </p:spPr>
        </p:sp>
      </p:grpSp>
      <p:grpSp>
        <p:nvGrpSpPr>
          <p:cNvPr name="Group 6" id="6"/>
          <p:cNvGrpSpPr/>
          <p:nvPr/>
        </p:nvGrpSpPr>
        <p:grpSpPr>
          <a:xfrm rot="0">
            <a:off x="7266012" y="1499742"/>
            <a:ext cx="10914916" cy="7025173"/>
            <a:chOff x="0" y="0"/>
            <a:chExt cx="5513070" cy="3548380"/>
          </a:xfrm>
        </p:grpSpPr>
        <p:sp>
          <p:nvSpPr>
            <p:cNvPr name="Freeform 7" id="7"/>
            <p:cNvSpPr/>
            <p:nvPr/>
          </p:nvSpPr>
          <p:spPr>
            <a:xfrm flipH="false" flipV="false" rot="0">
              <a:off x="-2540" y="-15240"/>
              <a:ext cx="5515610" cy="3563620"/>
            </a:xfrm>
            <a:custGeom>
              <a:avLst/>
              <a:gdLst/>
              <a:ahLst/>
              <a:cxnLst/>
              <a:rect r="r" b="b" t="t" l="l"/>
              <a:pathLst>
                <a:path h="3563620" w="5515610">
                  <a:moveTo>
                    <a:pt x="4991100" y="1559560"/>
                  </a:moveTo>
                  <a:cubicBezTo>
                    <a:pt x="5048250" y="1537970"/>
                    <a:pt x="5124450" y="1548130"/>
                    <a:pt x="5189220" y="1526540"/>
                  </a:cubicBezTo>
                  <a:cubicBezTo>
                    <a:pt x="5326380" y="1479550"/>
                    <a:pt x="5435600" y="1404620"/>
                    <a:pt x="5515610" y="1319530"/>
                  </a:cubicBezTo>
                  <a:cubicBezTo>
                    <a:pt x="5499100" y="1231900"/>
                    <a:pt x="5494020" y="1183640"/>
                    <a:pt x="5505450" y="1109980"/>
                  </a:cubicBezTo>
                  <a:cubicBezTo>
                    <a:pt x="5495290" y="1104900"/>
                    <a:pt x="5473700" y="1118870"/>
                    <a:pt x="5472430" y="1098550"/>
                  </a:cubicBezTo>
                  <a:cubicBezTo>
                    <a:pt x="5469890" y="1040130"/>
                    <a:pt x="5441950" y="1018540"/>
                    <a:pt x="5415280" y="969010"/>
                  </a:cubicBezTo>
                  <a:cubicBezTo>
                    <a:pt x="5210810" y="998220"/>
                    <a:pt x="4838700" y="1158240"/>
                    <a:pt x="4617720" y="1144270"/>
                  </a:cubicBezTo>
                  <a:cubicBezTo>
                    <a:pt x="4753610" y="1047750"/>
                    <a:pt x="4851400" y="939800"/>
                    <a:pt x="4853940" y="797560"/>
                  </a:cubicBezTo>
                  <a:cubicBezTo>
                    <a:pt x="4842510" y="786130"/>
                    <a:pt x="4777740" y="778510"/>
                    <a:pt x="4762500" y="783590"/>
                  </a:cubicBezTo>
                  <a:cubicBezTo>
                    <a:pt x="4710430" y="773430"/>
                    <a:pt x="4657090" y="726440"/>
                    <a:pt x="4634230" y="697230"/>
                  </a:cubicBezTo>
                  <a:cubicBezTo>
                    <a:pt x="4612640" y="711200"/>
                    <a:pt x="4608830" y="695960"/>
                    <a:pt x="4589780" y="706120"/>
                  </a:cubicBezTo>
                  <a:cubicBezTo>
                    <a:pt x="4508500" y="643890"/>
                    <a:pt x="4337050" y="737870"/>
                    <a:pt x="4254500" y="679450"/>
                  </a:cubicBezTo>
                  <a:cubicBezTo>
                    <a:pt x="4292600" y="579120"/>
                    <a:pt x="4215130" y="556260"/>
                    <a:pt x="4163060" y="508000"/>
                  </a:cubicBezTo>
                  <a:cubicBezTo>
                    <a:pt x="4182110" y="429260"/>
                    <a:pt x="4135120" y="387350"/>
                    <a:pt x="4091940" y="313690"/>
                  </a:cubicBezTo>
                  <a:cubicBezTo>
                    <a:pt x="4038600" y="339090"/>
                    <a:pt x="4042410" y="299720"/>
                    <a:pt x="4048760" y="274320"/>
                  </a:cubicBezTo>
                  <a:cubicBezTo>
                    <a:pt x="4009390" y="285750"/>
                    <a:pt x="3985260" y="270510"/>
                    <a:pt x="3963670" y="250190"/>
                  </a:cubicBezTo>
                  <a:cubicBezTo>
                    <a:pt x="3887470" y="279400"/>
                    <a:pt x="3817620" y="280670"/>
                    <a:pt x="3756660" y="287020"/>
                  </a:cubicBezTo>
                  <a:cubicBezTo>
                    <a:pt x="3445510" y="320040"/>
                    <a:pt x="3059430" y="403860"/>
                    <a:pt x="2780030" y="417830"/>
                  </a:cubicBezTo>
                  <a:cubicBezTo>
                    <a:pt x="3036570" y="308610"/>
                    <a:pt x="3333750" y="238760"/>
                    <a:pt x="3522980" y="144780"/>
                  </a:cubicBezTo>
                  <a:cubicBezTo>
                    <a:pt x="3529330" y="91440"/>
                    <a:pt x="3528060" y="67310"/>
                    <a:pt x="3524250" y="17780"/>
                  </a:cubicBezTo>
                  <a:cubicBezTo>
                    <a:pt x="3319780" y="0"/>
                    <a:pt x="3006090" y="97790"/>
                    <a:pt x="2715260" y="189230"/>
                  </a:cubicBezTo>
                  <a:cubicBezTo>
                    <a:pt x="2040890" y="401320"/>
                    <a:pt x="1228090" y="642620"/>
                    <a:pt x="845820" y="1018540"/>
                  </a:cubicBezTo>
                  <a:cubicBezTo>
                    <a:pt x="855980" y="1074420"/>
                    <a:pt x="839470" y="1146810"/>
                    <a:pt x="881380" y="1195070"/>
                  </a:cubicBezTo>
                  <a:cubicBezTo>
                    <a:pt x="741680" y="1271270"/>
                    <a:pt x="581660" y="1339850"/>
                    <a:pt x="445770" y="1418590"/>
                  </a:cubicBezTo>
                  <a:cubicBezTo>
                    <a:pt x="450850" y="1484630"/>
                    <a:pt x="485140" y="1553210"/>
                    <a:pt x="499110" y="1564640"/>
                  </a:cubicBezTo>
                  <a:cubicBezTo>
                    <a:pt x="454660" y="1588770"/>
                    <a:pt x="523240" y="1570990"/>
                    <a:pt x="520700" y="1596390"/>
                  </a:cubicBezTo>
                  <a:cubicBezTo>
                    <a:pt x="501650" y="1605280"/>
                    <a:pt x="514350" y="1626870"/>
                    <a:pt x="486410" y="1633220"/>
                  </a:cubicBezTo>
                  <a:cubicBezTo>
                    <a:pt x="383540" y="1616710"/>
                    <a:pt x="269240" y="1696720"/>
                    <a:pt x="163830" y="1720850"/>
                  </a:cubicBezTo>
                  <a:cubicBezTo>
                    <a:pt x="160020" y="1737360"/>
                    <a:pt x="198120" y="1734820"/>
                    <a:pt x="173990" y="1748790"/>
                  </a:cubicBezTo>
                  <a:cubicBezTo>
                    <a:pt x="104140" y="1765300"/>
                    <a:pt x="96520" y="1802130"/>
                    <a:pt x="26670" y="1818640"/>
                  </a:cubicBezTo>
                  <a:cubicBezTo>
                    <a:pt x="24130" y="1833880"/>
                    <a:pt x="21590" y="1849120"/>
                    <a:pt x="25400" y="1866900"/>
                  </a:cubicBezTo>
                  <a:cubicBezTo>
                    <a:pt x="35560" y="1879600"/>
                    <a:pt x="96520" y="1864360"/>
                    <a:pt x="80010" y="1885950"/>
                  </a:cubicBezTo>
                  <a:cubicBezTo>
                    <a:pt x="43180" y="1898650"/>
                    <a:pt x="0" y="1894840"/>
                    <a:pt x="1270" y="1930400"/>
                  </a:cubicBezTo>
                  <a:cubicBezTo>
                    <a:pt x="21590" y="1953260"/>
                    <a:pt x="63500" y="1938020"/>
                    <a:pt x="74930" y="1974850"/>
                  </a:cubicBezTo>
                  <a:cubicBezTo>
                    <a:pt x="66040" y="1992630"/>
                    <a:pt x="38100" y="2002790"/>
                    <a:pt x="45720" y="2025650"/>
                  </a:cubicBezTo>
                  <a:cubicBezTo>
                    <a:pt x="105410" y="2024380"/>
                    <a:pt x="158750" y="2035810"/>
                    <a:pt x="220980" y="2032000"/>
                  </a:cubicBezTo>
                  <a:cubicBezTo>
                    <a:pt x="201930" y="2042160"/>
                    <a:pt x="236220" y="2065020"/>
                    <a:pt x="287020" y="2054860"/>
                  </a:cubicBezTo>
                  <a:cubicBezTo>
                    <a:pt x="284480" y="2072640"/>
                    <a:pt x="240030" y="2075180"/>
                    <a:pt x="243840" y="2094230"/>
                  </a:cubicBezTo>
                  <a:cubicBezTo>
                    <a:pt x="317500" y="2080260"/>
                    <a:pt x="337820" y="2052320"/>
                    <a:pt x="406400" y="2042160"/>
                  </a:cubicBezTo>
                  <a:cubicBezTo>
                    <a:pt x="360680" y="2078990"/>
                    <a:pt x="302260" y="2136140"/>
                    <a:pt x="245110" y="2148840"/>
                  </a:cubicBezTo>
                  <a:cubicBezTo>
                    <a:pt x="228600" y="2171700"/>
                    <a:pt x="234950" y="2202180"/>
                    <a:pt x="226060" y="2226310"/>
                  </a:cubicBezTo>
                  <a:cubicBezTo>
                    <a:pt x="210820" y="2221230"/>
                    <a:pt x="212090" y="2301240"/>
                    <a:pt x="251460" y="2320290"/>
                  </a:cubicBezTo>
                  <a:cubicBezTo>
                    <a:pt x="300990" y="2307590"/>
                    <a:pt x="412750" y="2313940"/>
                    <a:pt x="485140" y="2329180"/>
                  </a:cubicBezTo>
                  <a:cubicBezTo>
                    <a:pt x="480060" y="2343150"/>
                    <a:pt x="463550" y="2353310"/>
                    <a:pt x="472440" y="2373630"/>
                  </a:cubicBezTo>
                  <a:cubicBezTo>
                    <a:pt x="496570" y="2382520"/>
                    <a:pt x="554990" y="2331720"/>
                    <a:pt x="579120" y="2350770"/>
                  </a:cubicBezTo>
                  <a:cubicBezTo>
                    <a:pt x="614680" y="2363470"/>
                    <a:pt x="551180" y="2376170"/>
                    <a:pt x="568960" y="2401570"/>
                  </a:cubicBezTo>
                  <a:cubicBezTo>
                    <a:pt x="805180" y="2283460"/>
                    <a:pt x="994410" y="2261870"/>
                    <a:pt x="1234440" y="2204720"/>
                  </a:cubicBezTo>
                  <a:cubicBezTo>
                    <a:pt x="966470" y="2321560"/>
                    <a:pt x="604520" y="2636520"/>
                    <a:pt x="598170" y="2739390"/>
                  </a:cubicBezTo>
                  <a:cubicBezTo>
                    <a:pt x="631190" y="2739390"/>
                    <a:pt x="659130" y="2747010"/>
                    <a:pt x="689610" y="2753360"/>
                  </a:cubicBezTo>
                  <a:cubicBezTo>
                    <a:pt x="679450" y="2780030"/>
                    <a:pt x="664210" y="2805430"/>
                    <a:pt x="661670" y="2834640"/>
                  </a:cubicBezTo>
                  <a:cubicBezTo>
                    <a:pt x="678180" y="2805430"/>
                    <a:pt x="736600" y="2791460"/>
                    <a:pt x="741680" y="2844800"/>
                  </a:cubicBezTo>
                  <a:cubicBezTo>
                    <a:pt x="701040" y="2848610"/>
                    <a:pt x="701040" y="2861310"/>
                    <a:pt x="701040" y="2891790"/>
                  </a:cubicBezTo>
                  <a:cubicBezTo>
                    <a:pt x="742950" y="2896870"/>
                    <a:pt x="807720" y="2860040"/>
                    <a:pt x="828040" y="2899410"/>
                  </a:cubicBezTo>
                  <a:cubicBezTo>
                    <a:pt x="801370" y="2915920"/>
                    <a:pt x="791210" y="2900680"/>
                    <a:pt x="765810" y="2914650"/>
                  </a:cubicBezTo>
                  <a:cubicBezTo>
                    <a:pt x="767080" y="2940050"/>
                    <a:pt x="792480" y="2921000"/>
                    <a:pt x="801370" y="2933700"/>
                  </a:cubicBezTo>
                  <a:cubicBezTo>
                    <a:pt x="727710" y="2964180"/>
                    <a:pt x="731520" y="2975610"/>
                    <a:pt x="707390" y="3016250"/>
                  </a:cubicBezTo>
                  <a:cubicBezTo>
                    <a:pt x="687070" y="2983230"/>
                    <a:pt x="633730" y="3195320"/>
                    <a:pt x="676910" y="3192780"/>
                  </a:cubicBezTo>
                  <a:cubicBezTo>
                    <a:pt x="641350" y="3229610"/>
                    <a:pt x="709930" y="3208020"/>
                    <a:pt x="726440" y="3221990"/>
                  </a:cubicBezTo>
                  <a:cubicBezTo>
                    <a:pt x="711200" y="3248660"/>
                    <a:pt x="745490" y="3256280"/>
                    <a:pt x="749300" y="3284220"/>
                  </a:cubicBezTo>
                  <a:cubicBezTo>
                    <a:pt x="768350" y="3289300"/>
                    <a:pt x="805180" y="3262630"/>
                    <a:pt x="803910" y="3303270"/>
                  </a:cubicBezTo>
                  <a:cubicBezTo>
                    <a:pt x="767080" y="3307080"/>
                    <a:pt x="778510" y="3296920"/>
                    <a:pt x="753110" y="3322320"/>
                  </a:cubicBezTo>
                  <a:cubicBezTo>
                    <a:pt x="744220" y="3313430"/>
                    <a:pt x="725170" y="3304540"/>
                    <a:pt x="706120" y="3323590"/>
                  </a:cubicBezTo>
                  <a:cubicBezTo>
                    <a:pt x="720090" y="3350260"/>
                    <a:pt x="715010" y="3370580"/>
                    <a:pt x="712470" y="3392170"/>
                  </a:cubicBezTo>
                  <a:cubicBezTo>
                    <a:pt x="779780" y="3380740"/>
                    <a:pt x="732790" y="3403600"/>
                    <a:pt x="795020" y="3408680"/>
                  </a:cubicBezTo>
                  <a:cubicBezTo>
                    <a:pt x="814070" y="3431540"/>
                    <a:pt x="786130" y="3437890"/>
                    <a:pt x="782320" y="3453130"/>
                  </a:cubicBezTo>
                  <a:cubicBezTo>
                    <a:pt x="904240" y="3456940"/>
                    <a:pt x="967740" y="3507740"/>
                    <a:pt x="1071880" y="3531870"/>
                  </a:cubicBezTo>
                  <a:cubicBezTo>
                    <a:pt x="1071880" y="3554730"/>
                    <a:pt x="1090930" y="3545840"/>
                    <a:pt x="1093470" y="3563620"/>
                  </a:cubicBezTo>
                  <a:cubicBezTo>
                    <a:pt x="1291590" y="3540760"/>
                    <a:pt x="1422400" y="3562350"/>
                    <a:pt x="1651000" y="3492500"/>
                  </a:cubicBezTo>
                  <a:cubicBezTo>
                    <a:pt x="1623060" y="3467100"/>
                    <a:pt x="1544320" y="3487420"/>
                    <a:pt x="1529080" y="3474720"/>
                  </a:cubicBezTo>
                  <a:cubicBezTo>
                    <a:pt x="1684020" y="3409950"/>
                    <a:pt x="1873250" y="3387090"/>
                    <a:pt x="2058670" y="3350260"/>
                  </a:cubicBezTo>
                  <a:cubicBezTo>
                    <a:pt x="2236470" y="3315970"/>
                    <a:pt x="2411730" y="3327400"/>
                    <a:pt x="2586990" y="3249930"/>
                  </a:cubicBezTo>
                  <a:cubicBezTo>
                    <a:pt x="2628900" y="3266440"/>
                    <a:pt x="2661920" y="3234690"/>
                    <a:pt x="2701290" y="3223260"/>
                  </a:cubicBezTo>
                  <a:cubicBezTo>
                    <a:pt x="2907030" y="3161030"/>
                    <a:pt x="3168650" y="3111500"/>
                    <a:pt x="3371850" y="3094990"/>
                  </a:cubicBezTo>
                  <a:cubicBezTo>
                    <a:pt x="3407410" y="3092450"/>
                    <a:pt x="3448050" y="3072130"/>
                    <a:pt x="3464560" y="3060700"/>
                  </a:cubicBezTo>
                  <a:cubicBezTo>
                    <a:pt x="3530600" y="3070860"/>
                    <a:pt x="3644900" y="3027680"/>
                    <a:pt x="3704590" y="3011170"/>
                  </a:cubicBezTo>
                  <a:cubicBezTo>
                    <a:pt x="3702050" y="2999740"/>
                    <a:pt x="3691890" y="2987040"/>
                    <a:pt x="3703320" y="2980690"/>
                  </a:cubicBezTo>
                  <a:cubicBezTo>
                    <a:pt x="3785870" y="2961640"/>
                    <a:pt x="3902710" y="2941320"/>
                    <a:pt x="3978910" y="2895600"/>
                  </a:cubicBezTo>
                  <a:cubicBezTo>
                    <a:pt x="3968750" y="2890520"/>
                    <a:pt x="3947160" y="2904490"/>
                    <a:pt x="3945890" y="2884170"/>
                  </a:cubicBezTo>
                  <a:cubicBezTo>
                    <a:pt x="4018280" y="2866390"/>
                    <a:pt x="4107180" y="2858770"/>
                    <a:pt x="4175760" y="2830830"/>
                  </a:cubicBezTo>
                  <a:cubicBezTo>
                    <a:pt x="4161790" y="2828290"/>
                    <a:pt x="4146550" y="2828290"/>
                    <a:pt x="4133850" y="2821940"/>
                  </a:cubicBezTo>
                  <a:cubicBezTo>
                    <a:pt x="4218940" y="2757170"/>
                    <a:pt x="4254500" y="2725420"/>
                    <a:pt x="4371340" y="2711450"/>
                  </a:cubicBezTo>
                  <a:cubicBezTo>
                    <a:pt x="4362450" y="2673350"/>
                    <a:pt x="4389120" y="2649220"/>
                    <a:pt x="4448810" y="2635250"/>
                  </a:cubicBezTo>
                  <a:cubicBezTo>
                    <a:pt x="4465320" y="2612390"/>
                    <a:pt x="4414520" y="2621280"/>
                    <a:pt x="4433570" y="2593340"/>
                  </a:cubicBezTo>
                  <a:cubicBezTo>
                    <a:pt x="4645660" y="2565400"/>
                    <a:pt x="4704080" y="2374900"/>
                    <a:pt x="4801870" y="2268220"/>
                  </a:cubicBezTo>
                  <a:cubicBezTo>
                    <a:pt x="4805680" y="2264410"/>
                    <a:pt x="4822190" y="2254250"/>
                    <a:pt x="4824730" y="2251710"/>
                  </a:cubicBezTo>
                  <a:cubicBezTo>
                    <a:pt x="4959350" y="2170430"/>
                    <a:pt x="5125720" y="2159000"/>
                    <a:pt x="5228590" y="2047240"/>
                  </a:cubicBezTo>
                  <a:cubicBezTo>
                    <a:pt x="5267960" y="1962150"/>
                    <a:pt x="5372100" y="1854200"/>
                    <a:pt x="5256530" y="1784350"/>
                  </a:cubicBezTo>
                  <a:cubicBezTo>
                    <a:pt x="5269230" y="1766570"/>
                    <a:pt x="5262880" y="1742440"/>
                    <a:pt x="5250180" y="1715770"/>
                  </a:cubicBezTo>
                  <a:cubicBezTo>
                    <a:pt x="5198110" y="1729740"/>
                    <a:pt x="4958080" y="1682750"/>
                    <a:pt x="4904740" y="1661160"/>
                  </a:cubicBezTo>
                  <a:cubicBezTo>
                    <a:pt x="4916170" y="1634490"/>
                    <a:pt x="4892040" y="1607820"/>
                    <a:pt x="4898390" y="1592580"/>
                  </a:cubicBezTo>
                  <a:cubicBezTo>
                    <a:pt x="4947920" y="1590040"/>
                    <a:pt x="4961890" y="1570990"/>
                    <a:pt x="4991100" y="1559560"/>
                  </a:cubicBezTo>
                  <a:close/>
                </a:path>
              </a:pathLst>
            </a:custGeom>
            <a:blipFill>
              <a:blip r:embed="rId4"/>
              <a:stretch>
                <a:fillRect l="0" t="-1808" r="0" b="-1808"/>
              </a:stretch>
            </a:blipFill>
          </p:spPr>
        </p:sp>
      </p:grpSp>
      <p:sp>
        <p:nvSpPr>
          <p:cNvPr name="TextBox 8" id="8"/>
          <p:cNvSpPr txBox="true"/>
          <p:nvPr/>
        </p:nvSpPr>
        <p:spPr>
          <a:xfrm rot="0">
            <a:off x="1543974" y="3311647"/>
            <a:ext cx="5722038" cy="3401364"/>
          </a:xfrm>
          <a:prstGeom prst="rect">
            <a:avLst/>
          </a:prstGeom>
        </p:spPr>
        <p:txBody>
          <a:bodyPr anchor="t" rtlCol="false" tIns="0" lIns="0" bIns="0" rIns="0">
            <a:spAutoFit/>
          </a:bodyPr>
          <a:lstStyle/>
          <a:p>
            <a:pPr algn="ctr" marL="0" indent="0" lvl="0">
              <a:lnSpc>
                <a:spcPts val="13363"/>
              </a:lnSpc>
            </a:pPr>
            <a:r>
              <a:rPr lang="en-US" b="true" sz="11135" spc="679">
                <a:solidFill>
                  <a:srgbClr val="FFFFFF"/>
                </a:solidFill>
                <a:latin typeface="Now Bold"/>
                <a:ea typeface="Now Bold"/>
                <a:cs typeface="Now Bold"/>
                <a:sym typeface="Now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2986667" y="3084143"/>
            <a:ext cx="2613061" cy="2273181"/>
            <a:chOff x="0" y="0"/>
            <a:chExt cx="991873" cy="862860"/>
          </a:xfrm>
        </p:grpSpPr>
        <p:sp>
          <p:nvSpPr>
            <p:cNvPr name="Freeform 3" id="3"/>
            <p:cNvSpPr/>
            <p:nvPr/>
          </p:nvSpPr>
          <p:spPr>
            <a:xfrm flipH="false" flipV="false" rot="0">
              <a:off x="0" y="0"/>
              <a:ext cx="991873" cy="862860"/>
            </a:xfrm>
            <a:custGeom>
              <a:avLst/>
              <a:gdLst/>
              <a:ahLst/>
              <a:cxnLst/>
              <a:rect r="r" b="b" t="t" l="l"/>
              <a:pathLst>
                <a:path h="862860" w="991873">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name="TextBox 4" id="4"/>
            <p:cNvSpPr txBox="true"/>
            <p:nvPr/>
          </p:nvSpPr>
          <p:spPr>
            <a:xfrm>
              <a:off x="0" y="-47625"/>
              <a:ext cx="991873" cy="910485"/>
            </a:xfrm>
            <a:prstGeom prst="rect">
              <a:avLst/>
            </a:prstGeom>
          </p:spPr>
          <p:txBody>
            <a:bodyPr anchor="ctr" rtlCol="false" tIns="50800" lIns="50800" bIns="50800" rIns="50800"/>
            <a:lstStyle/>
            <a:p>
              <a:pPr algn="ctr">
                <a:lnSpc>
                  <a:spcPts val="3483"/>
                </a:lnSpc>
              </a:pPr>
            </a:p>
          </p:txBody>
        </p:sp>
      </p:grpSp>
      <p:sp>
        <p:nvSpPr>
          <p:cNvPr name="AutoShape 5" id="5"/>
          <p:cNvSpPr/>
          <p:nvPr/>
        </p:nvSpPr>
        <p:spPr>
          <a:xfrm flipV="true">
            <a:off x="3133964" y="4640463"/>
            <a:ext cx="2203125" cy="0"/>
          </a:xfrm>
          <a:prstGeom prst="line">
            <a:avLst/>
          </a:prstGeom>
          <a:ln cap="flat" w="38100">
            <a:solidFill>
              <a:srgbClr val="FFFFFF"/>
            </a:solidFill>
            <a:prstDash val="solid"/>
            <a:headEnd type="none" len="sm" w="sm"/>
            <a:tailEnd type="none" len="sm" w="sm"/>
          </a:ln>
        </p:spPr>
      </p:sp>
      <p:grpSp>
        <p:nvGrpSpPr>
          <p:cNvPr name="Group 6" id="6"/>
          <p:cNvGrpSpPr/>
          <p:nvPr/>
        </p:nvGrpSpPr>
        <p:grpSpPr>
          <a:xfrm rot="0">
            <a:off x="5844564" y="3084143"/>
            <a:ext cx="2613061" cy="2273181"/>
            <a:chOff x="0" y="0"/>
            <a:chExt cx="991873" cy="862860"/>
          </a:xfrm>
        </p:grpSpPr>
        <p:sp>
          <p:nvSpPr>
            <p:cNvPr name="Freeform 7" id="7"/>
            <p:cNvSpPr/>
            <p:nvPr/>
          </p:nvSpPr>
          <p:spPr>
            <a:xfrm flipH="false" flipV="false" rot="0">
              <a:off x="0" y="0"/>
              <a:ext cx="991873" cy="862860"/>
            </a:xfrm>
            <a:custGeom>
              <a:avLst/>
              <a:gdLst/>
              <a:ahLst/>
              <a:cxnLst/>
              <a:rect r="r" b="b" t="t" l="l"/>
              <a:pathLst>
                <a:path h="862860" w="991873">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name="TextBox 8" id="8"/>
            <p:cNvSpPr txBox="true"/>
            <p:nvPr/>
          </p:nvSpPr>
          <p:spPr>
            <a:xfrm>
              <a:off x="0" y="-47625"/>
              <a:ext cx="991873" cy="910485"/>
            </a:xfrm>
            <a:prstGeom prst="rect">
              <a:avLst/>
            </a:prstGeom>
          </p:spPr>
          <p:txBody>
            <a:bodyPr anchor="ctr" rtlCol="false" tIns="50800" lIns="50800" bIns="50800" rIns="50800"/>
            <a:lstStyle/>
            <a:p>
              <a:pPr algn="ctr">
                <a:lnSpc>
                  <a:spcPts val="3483"/>
                </a:lnSpc>
              </a:pPr>
            </a:p>
          </p:txBody>
        </p:sp>
      </p:grpSp>
      <p:sp>
        <p:nvSpPr>
          <p:cNvPr name="AutoShape 9" id="9"/>
          <p:cNvSpPr/>
          <p:nvPr/>
        </p:nvSpPr>
        <p:spPr>
          <a:xfrm flipV="true">
            <a:off x="5991861" y="4640463"/>
            <a:ext cx="2203125" cy="0"/>
          </a:xfrm>
          <a:prstGeom prst="line">
            <a:avLst/>
          </a:prstGeom>
          <a:ln cap="flat" w="38100">
            <a:solidFill>
              <a:srgbClr val="FFFFFF"/>
            </a:solidFill>
            <a:prstDash val="solid"/>
            <a:headEnd type="none" len="sm" w="sm"/>
            <a:tailEnd type="none" len="sm" w="sm"/>
          </a:ln>
        </p:spPr>
      </p:sp>
      <p:grpSp>
        <p:nvGrpSpPr>
          <p:cNvPr name="Group 10" id="10"/>
          <p:cNvGrpSpPr/>
          <p:nvPr/>
        </p:nvGrpSpPr>
        <p:grpSpPr>
          <a:xfrm rot="0">
            <a:off x="4145900" y="5870734"/>
            <a:ext cx="2613061" cy="2252658"/>
            <a:chOff x="0" y="0"/>
            <a:chExt cx="991873" cy="855070"/>
          </a:xfrm>
        </p:grpSpPr>
        <p:sp>
          <p:nvSpPr>
            <p:cNvPr name="Freeform 11" id="11"/>
            <p:cNvSpPr/>
            <p:nvPr/>
          </p:nvSpPr>
          <p:spPr>
            <a:xfrm flipH="false" flipV="false" rot="0">
              <a:off x="0" y="0"/>
              <a:ext cx="991873" cy="855070"/>
            </a:xfrm>
            <a:custGeom>
              <a:avLst/>
              <a:gdLst/>
              <a:ahLst/>
              <a:cxnLst/>
              <a:rect r="r" b="b" t="t" l="l"/>
              <a:pathLst>
                <a:path h="855070" w="991873">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name="TextBox 12" id="12"/>
            <p:cNvSpPr txBox="true"/>
            <p:nvPr/>
          </p:nvSpPr>
          <p:spPr>
            <a:xfrm>
              <a:off x="0" y="-47625"/>
              <a:ext cx="991873" cy="902695"/>
            </a:xfrm>
            <a:prstGeom prst="rect">
              <a:avLst/>
            </a:prstGeom>
          </p:spPr>
          <p:txBody>
            <a:bodyPr anchor="ctr" rtlCol="false" tIns="50800" lIns="50800" bIns="50800" rIns="50800"/>
            <a:lstStyle/>
            <a:p>
              <a:pPr algn="ctr">
                <a:lnSpc>
                  <a:spcPts val="3483"/>
                </a:lnSpc>
              </a:pPr>
            </a:p>
          </p:txBody>
        </p:sp>
      </p:grpSp>
      <p:sp>
        <p:nvSpPr>
          <p:cNvPr name="AutoShape 13" id="13"/>
          <p:cNvSpPr/>
          <p:nvPr/>
        </p:nvSpPr>
        <p:spPr>
          <a:xfrm flipV="true">
            <a:off x="4293198" y="7427054"/>
            <a:ext cx="2203125" cy="0"/>
          </a:xfrm>
          <a:prstGeom prst="line">
            <a:avLst/>
          </a:prstGeom>
          <a:ln cap="flat" w="38100">
            <a:solidFill>
              <a:srgbClr val="FFFFFF"/>
            </a:solidFill>
            <a:prstDash val="solid"/>
            <a:headEnd type="none" len="sm" w="sm"/>
            <a:tailEnd type="none" len="sm" w="sm"/>
          </a:ln>
        </p:spPr>
      </p:sp>
      <p:grpSp>
        <p:nvGrpSpPr>
          <p:cNvPr name="Group 14" id="14"/>
          <p:cNvGrpSpPr/>
          <p:nvPr/>
        </p:nvGrpSpPr>
        <p:grpSpPr>
          <a:xfrm rot="0">
            <a:off x="7285653" y="5859960"/>
            <a:ext cx="2613061" cy="2252658"/>
            <a:chOff x="0" y="0"/>
            <a:chExt cx="991873" cy="855070"/>
          </a:xfrm>
        </p:grpSpPr>
        <p:sp>
          <p:nvSpPr>
            <p:cNvPr name="Freeform 15" id="15"/>
            <p:cNvSpPr/>
            <p:nvPr/>
          </p:nvSpPr>
          <p:spPr>
            <a:xfrm flipH="false" flipV="false" rot="0">
              <a:off x="0" y="0"/>
              <a:ext cx="991873" cy="855070"/>
            </a:xfrm>
            <a:custGeom>
              <a:avLst/>
              <a:gdLst/>
              <a:ahLst/>
              <a:cxnLst/>
              <a:rect r="r" b="b" t="t" l="l"/>
              <a:pathLst>
                <a:path h="855070" w="991873">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name="TextBox 16" id="16"/>
            <p:cNvSpPr txBox="true"/>
            <p:nvPr/>
          </p:nvSpPr>
          <p:spPr>
            <a:xfrm>
              <a:off x="0" y="-47625"/>
              <a:ext cx="991873" cy="902695"/>
            </a:xfrm>
            <a:prstGeom prst="rect">
              <a:avLst/>
            </a:prstGeom>
          </p:spPr>
          <p:txBody>
            <a:bodyPr anchor="ctr" rtlCol="false" tIns="50800" lIns="50800" bIns="50800" rIns="50800"/>
            <a:lstStyle/>
            <a:p>
              <a:pPr algn="ctr">
                <a:lnSpc>
                  <a:spcPts val="3483"/>
                </a:lnSpc>
              </a:pPr>
            </a:p>
          </p:txBody>
        </p:sp>
      </p:grpSp>
      <p:sp>
        <p:nvSpPr>
          <p:cNvPr name="AutoShape 17" id="17"/>
          <p:cNvSpPr/>
          <p:nvPr/>
        </p:nvSpPr>
        <p:spPr>
          <a:xfrm flipV="true">
            <a:off x="7548293" y="7446104"/>
            <a:ext cx="2203125" cy="0"/>
          </a:xfrm>
          <a:prstGeom prst="line">
            <a:avLst/>
          </a:prstGeom>
          <a:ln cap="flat" w="38100">
            <a:solidFill>
              <a:srgbClr val="FFFFFF"/>
            </a:solidFill>
            <a:prstDash val="solid"/>
            <a:headEnd type="none" len="sm" w="sm"/>
            <a:tailEnd type="none" len="sm" w="sm"/>
          </a:ln>
        </p:spPr>
      </p:sp>
      <p:grpSp>
        <p:nvGrpSpPr>
          <p:cNvPr name="Group 18" id="18"/>
          <p:cNvGrpSpPr>
            <a:grpSpLocks noChangeAspect="true"/>
          </p:cNvGrpSpPr>
          <p:nvPr/>
        </p:nvGrpSpPr>
        <p:grpSpPr>
          <a:xfrm rot="0">
            <a:off x="10000675" y="1509629"/>
            <a:ext cx="6992751" cy="8074770"/>
            <a:chOff x="0" y="0"/>
            <a:chExt cx="5499100" cy="6350000"/>
          </a:xfrm>
        </p:grpSpPr>
        <p:sp>
          <p:nvSpPr>
            <p:cNvPr name="Freeform 19" id="19"/>
            <p:cNvSpPr/>
            <p:nvPr/>
          </p:nvSpPr>
          <p:spPr>
            <a:xfrm flipH="false" flipV="false" rot="0">
              <a:off x="0" y="0"/>
              <a:ext cx="5499100" cy="6350000"/>
            </a:xfrm>
            <a:custGeom>
              <a:avLst/>
              <a:gdLst/>
              <a:ahLst/>
              <a:cxnLst/>
              <a:rect r="r" b="b" t="t" l="l"/>
              <a:pathLst>
                <a:path h="6350000" w="549910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56AEFF"/>
            </a:solidFill>
            <a:ln w="12700">
              <a:solidFill>
                <a:srgbClr val="000000"/>
              </a:solidFill>
            </a:ln>
          </p:spPr>
        </p:sp>
      </p:grpSp>
      <p:grpSp>
        <p:nvGrpSpPr>
          <p:cNvPr name="Group 20" id="20"/>
          <p:cNvGrpSpPr>
            <a:grpSpLocks noChangeAspect="true"/>
          </p:cNvGrpSpPr>
          <p:nvPr/>
        </p:nvGrpSpPr>
        <p:grpSpPr>
          <a:xfrm rot="0">
            <a:off x="10143550" y="1698193"/>
            <a:ext cx="6697476" cy="7733806"/>
            <a:chOff x="0" y="0"/>
            <a:chExt cx="5499100" cy="6350000"/>
          </a:xfrm>
        </p:grpSpPr>
        <p:sp>
          <p:nvSpPr>
            <p:cNvPr name="Freeform 21" id="21"/>
            <p:cNvSpPr/>
            <p:nvPr/>
          </p:nvSpPr>
          <p:spPr>
            <a:xfrm flipH="false" flipV="false" rot="0">
              <a:off x="0" y="0"/>
              <a:ext cx="5499100" cy="6350000"/>
            </a:xfrm>
            <a:custGeom>
              <a:avLst/>
              <a:gdLst/>
              <a:ahLst/>
              <a:cxnLst/>
              <a:rect r="r" b="b" t="t" l="l"/>
              <a:pathLst>
                <a:path h="6350000" w="54991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2"/>
              <a:stretch>
                <a:fillRect l="-51070" t="0" r="-51070" b="0"/>
              </a:stretch>
            </a:blipFill>
          </p:spPr>
        </p:sp>
      </p:grpSp>
      <p:grpSp>
        <p:nvGrpSpPr>
          <p:cNvPr name="Group 22" id="22"/>
          <p:cNvGrpSpPr/>
          <p:nvPr/>
        </p:nvGrpSpPr>
        <p:grpSpPr>
          <a:xfrm rot="0">
            <a:off x="8705275" y="3084143"/>
            <a:ext cx="2613061" cy="2273181"/>
            <a:chOff x="0" y="0"/>
            <a:chExt cx="991873" cy="862860"/>
          </a:xfrm>
        </p:grpSpPr>
        <p:sp>
          <p:nvSpPr>
            <p:cNvPr name="Freeform 23" id="23"/>
            <p:cNvSpPr/>
            <p:nvPr/>
          </p:nvSpPr>
          <p:spPr>
            <a:xfrm flipH="false" flipV="false" rot="0">
              <a:off x="0" y="0"/>
              <a:ext cx="991873" cy="862860"/>
            </a:xfrm>
            <a:custGeom>
              <a:avLst/>
              <a:gdLst/>
              <a:ahLst/>
              <a:cxnLst/>
              <a:rect r="r" b="b" t="t" l="l"/>
              <a:pathLst>
                <a:path h="862860" w="991873">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name="TextBox 24" id="24"/>
            <p:cNvSpPr txBox="true"/>
            <p:nvPr/>
          </p:nvSpPr>
          <p:spPr>
            <a:xfrm>
              <a:off x="0" y="-47625"/>
              <a:ext cx="991873" cy="910485"/>
            </a:xfrm>
            <a:prstGeom prst="rect">
              <a:avLst/>
            </a:prstGeom>
          </p:spPr>
          <p:txBody>
            <a:bodyPr anchor="ctr" rtlCol="false" tIns="50800" lIns="50800" bIns="50800" rIns="50800"/>
            <a:lstStyle/>
            <a:p>
              <a:pPr algn="ctr">
                <a:lnSpc>
                  <a:spcPts val="3483"/>
                </a:lnSpc>
              </a:pPr>
            </a:p>
          </p:txBody>
        </p:sp>
      </p:grpSp>
      <p:sp>
        <p:nvSpPr>
          <p:cNvPr name="AutoShape 25" id="25"/>
          <p:cNvSpPr/>
          <p:nvPr/>
        </p:nvSpPr>
        <p:spPr>
          <a:xfrm flipV="true">
            <a:off x="8852572" y="4640463"/>
            <a:ext cx="2203125" cy="0"/>
          </a:xfrm>
          <a:prstGeom prst="line">
            <a:avLst/>
          </a:prstGeom>
          <a:ln cap="flat" w="38100">
            <a:solidFill>
              <a:srgbClr val="FFFFFF"/>
            </a:solidFill>
            <a:prstDash val="solid"/>
            <a:headEnd type="none" len="sm" w="sm"/>
            <a:tailEnd type="none" len="sm" w="sm"/>
          </a:ln>
        </p:spPr>
      </p:sp>
      <p:sp>
        <p:nvSpPr>
          <p:cNvPr name="Freeform 26" id="26"/>
          <p:cNvSpPr/>
          <p:nvPr/>
        </p:nvSpPr>
        <p:spPr>
          <a:xfrm flipH="false" flipV="false" rot="0">
            <a:off x="-7631327" y="597505"/>
            <a:ext cx="9077445" cy="9077445"/>
          </a:xfrm>
          <a:custGeom>
            <a:avLst/>
            <a:gdLst/>
            <a:ahLst/>
            <a:cxnLst/>
            <a:rect r="r" b="b" t="t" l="l"/>
            <a:pathLst>
              <a:path h="9077445" w="9077445">
                <a:moveTo>
                  <a:pt x="0" y="0"/>
                </a:moveTo>
                <a:lnTo>
                  <a:pt x="9077444" y="0"/>
                </a:lnTo>
                <a:lnTo>
                  <a:pt x="9077444" y="9077445"/>
                </a:lnTo>
                <a:lnTo>
                  <a:pt x="0" y="90774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7" id="27"/>
          <p:cNvSpPr/>
          <p:nvPr/>
        </p:nvSpPr>
        <p:spPr>
          <a:xfrm flipH="false" flipV="false" rot="0">
            <a:off x="15150126" y="8229600"/>
            <a:ext cx="3686600" cy="4114800"/>
          </a:xfrm>
          <a:custGeom>
            <a:avLst/>
            <a:gdLst/>
            <a:ahLst/>
            <a:cxnLst/>
            <a:rect r="r" b="b" t="t" l="l"/>
            <a:pathLst>
              <a:path h="4114800" w="3686600">
                <a:moveTo>
                  <a:pt x="0" y="0"/>
                </a:moveTo>
                <a:lnTo>
                  <a:pt x="3686600" y="0"/>
                </a:lnTo>
                <a:lnTo>
                  <a:pt x="36866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8" id="28"/>
          <p:cNvSpPr txBox="true"/>
          <p:nvPr/>
        </p:nvSpPr>
        <p:spPr>
          <a:xfrm rot="0">
            <a:off x="2986667" y="1698193"/>
            <a:ext cx="8437330" cy="1214499"/>
          </a:xfrm>
          <a:prstGeom prst="rect">
            <a:avLst/>
          </a:prstGeom>
        </p:spPr>
        <p:txBody>
          <a:bodyPr anchor="t" rtlCol="false" tIns="0" lIns="0" bIns="0" rIns="0">
            <a:spAutoFit/>
          </a:bodyPr>
          <a:lstStyle/>
          <a:p>
            <a:pPr algn="ctr" marL="0" indent="0" lvl="0">
              <a:lnSpc>
                <a:spcPts val="9625"/>
              </a:lnSpc>
              <a:spcBef>
                <a:spcPct val="0"/>
              </a:spcBef>
            </a:pPr>
            <a:r>
              <a:rPr lang="en-US" b="true" sz="8020">
                <a:solidFill>
                  <a:srgbClr val="56AEFF"/>
                </a:solidFill>
                <a:latin typeface="Now Bold"/>
                <a:ea typeface="Now Bold"/>
                <a:cs typeface="Now Bold"/>
                <a:sym typeface="Now Bold"/>
              </a:rPr>
              <a:t>OVERVIEW</a:t>
            </a:r>
          </a:p>
        </p:txBody>
      </p:sp>
      <p:sp>
        <p:nvSpPr>
          <p:cNvPr name="TextBox 29" id="29"/>
          <p:cNvSpPr txBox="true"/>
          <p:nvPr/>
        </p:nvSpPr>
        <p:spPr>
          <a:xfrm rot="0">
            <a:off x="3133964" y="4795854"/>
            <a:ext cx="2318467" cy="318796"/>
          </a:xfrm>
          <a:prstGeom prst="rect">
            <a:avLst/>
          </a:prstGeom>
        </p:spPr>
        <p:txBody>
          <a:bodyPr anchor="t" rtlCol="false" tIns="0" lIns="0" bIns="0" rIns="0">
            <a:spAutoFit/>
          </a:bodyPr>
          <a:lstStyle/>
          <a:p>
            <a:pPr algn="ctr">
              <a:lnSpc>
                <a:spcPts val="2605"/>
              </a:lnSpc>
            </a:pPr>
            <a:r>
              <a:rPr lang="en-US" sz="1887">
                <a:solidFill>
                  <a:srgbClr val="FFFFFF"/>
                </a:solidFill>
                <a:latin typeface="Canva Sans"/>
                <a:ea typeface="Canva Sans"/>
                <a:cs typeface="Canva Sans"/>
                <a:sym typeface="Canva Sans"/>
              </a:rPr>
              <a:t>introduction</a:t>
            </a:r>
          </a:p>
        </p:txBody>
      </p:sp>
      <p:sp>
        <p:nvSpPr>
          <p:cNvPr name="TextBox 30" id="30"/>
          <p:cNvSpPr txBox="true"/>
          <p:nvPr/>
        </p:nvSpPr>
        <p:spPr>
          <a:xfrm rot="0">
            <a:off x="3447970" y="3225902"/>
            <a:ext cx="1690455" cy="973796"/>
          </a:xfrm>
          <a:prstGeom prst="rect">
            <a:avLst/>
          </a:prstGeom>
        </p:spPr>
        <p:txBody>
          <a:bodyPr anchor="t" rtlCol="false" tIns="0" lIns="0" bIns="0" rIns="0">
            <a:spAutoFit/>
          </a:bodyPr>
          <a:lstStyle/>
          <a:p>
            <a:pPr algn="ctr">
              <a:lnSpc>
                <a:spcPts val="7914"/>
              </a:lnSpc>
            </a:pPr>
            <a:r>
              <a:rPr lang="en-US" sz="5735" b="true">
                <a:solidFill>
                  <a:srgbClr val="FFFFFF"/>
                </a:solidFill>
                <a:latin typeface="Canva Sans Bold"/>
                <a:ea typeface="Canva Sans Bold"/>
                <a:cs typeface="Canva Sans Bold"/>
                <a:sym typeface="Canva Sans Bold"/>
              </a:rPr>
              <a:t>01</a:t>
            </a:r>
          </a:p>
        </p:txBody>
      </p:sp>
      <p:sp>
        <p:nvSpPr>
          <p:cNvPr name="TextBox 31" id="31"/>
          <p:cNvSpPr txBox="true"/>
          <p:nvPr/>
        </p:nvSpPr>
        <p:spPr>
          <a:xfrm rot="0">
            <a:off x="5991861" y="4795854"/>
            <a:ext cx="2318467" cy="318796"/>
          </a:xfrm>
          <a:prstGeom prst="rect">
            <a:avLst/>
          </a:prstGeom>
        </p:spPr>
        <p:txBody>
          <a:bodyPr anchor="t" rtlCol="false" tIns="0" lIns="0" bIns="0" rIns="0">
            <a:spAutoFit/>
          </a:bodyPr>
          <a:lstStyle/>
          <a:p>
            <a:pPr algn="ctr">
              <a:lnSpc>
                <a:spcPts val="2605"/>
              </a:lnSpc>
            </a:pPr>
            <a:r>
              <a:rPr lang="en-US" sz="1887">
                <a:solidFill>
                  <a:srgbClr val="FFFFFF"/>
                </a:solidFill>
                <a:latin typeface="Canva Sans"/>
                <a:ea typeface="Canva Sans"/>
                <a:cs typeface="Canva Sans"/>
                <a:sym typeface="Canva Sans"/>
              </a:rPr>
              <a:t>how it works</a:t>
            </a:r>
          </a:p>
        </p:txBody>
      </p:sp>
      <p:sp>
        <p:nvSpPr>
          <p:cNvPr name="TextBox 32" id="32"/>
          <p:cNvSpPr txBox="true"/>
          <p:nvPr/>
        </p:nvSpPr>
        <p:spPr>
          <a:xfrm rot="0">
            <a:off x="6305867" y="3225902"/>
            <a:ext cx="1690455" cy="973796"/>
          </a:xfrm>
          <a:prstGeom prst="rect">
            <a:avLst/>
          </a:prstGeom>
        </p:spPr>
        <p:txBody>
          <a:bodyPr anchor="t" rtlCol="false" tIns="0" lIns="0" bIns="0" rIns="0">
            <a:spAutoFit/>
          </a:bodyPr>
          <a:lstStyle/>
          <a:p>
            <a:pPr algn="ctr">
              <a:lnSpc>
                <a:spcPts val="7914"/>
              </a:lnSpc>
            </a:pPr>
            <a:r>
              <a:rPr lang="en-US" sz="5735" b="true">
                <a:solidFill>
                  <a:srgbClr val="FFFFFF"/>
                </a:solidFill>
                <a:latin typeface="Canva Sans Bold"/>
                <a:ea typeface="Canva Sans Bold"/>
                <a:cs typeface="Canva Sans Bold"/>
                <a:sym typeface="Canva Sans Bold"/>
              </a:rPr>
              <a:t>02</a:t>
            </a:r>
          </a:p>
        </p:txBody>
      </p:sp>
      <p:sp>
        <p:nvSpPr>
          <p:cNvPr name="TextBox 33" id="33"/>
          <p:cNvSpPr txBox="true"/>
          <p:nvPr/>
        </p:nvSpPr>
        <p:spPr>
          <a:xfrm rot="0">
            <a:off x="4293198" y="7480745"/>
            <a:ext cx="2318467" cy="318796"/>
          </a:xfrm>
          <a:prstGeom prst="rect">
            <a:avLst/>
          </a:prstGeom>
        </p:spPr>
        <p:txBody>
          <a:bodyPr anchor="t" rtlCol="false" tIns="0" lIns="0" bIns="0" rIns="0">
            <a:spAutoFit/>
          </a:bodyPr>
          <a:lstStyle/>
          <a:p>
            <a:pPr algn="ctr">
              <a:lnSpc>
                <a:spcPts val="2605"/>
              </a:lnSpc>
            </a:pPr>
            <a:r>
              <a:rPr lang="en-US" sz="1887">
                <a:solidFill>
                  <a:srgbClr val="FFFFFF"/>
                </a:solidFill>
                <a:latin typeface="Canva Sans"/>
                <a:ea typeface="Canva Sans"/>
                <a:cs typeface="Canva Sans"/>
                <a:sym typeface="Canva Sans"/>
              </a:rPr>
              <a:t>classes</a:t>
            </a:r>
          </a:p>
        </p:txBody>
      </p:sp>
      <p:sp>
        <p:nvSpPr>
          <p:cNvPr name="TextBox 34" id="34"/>
          <p:cNvSpPr txBox="true"/>
          <p:nvPr/>
        </p:nvSpPr>
        <p:spPr>
          <a:xfrm rot="0">
            <a:off x="4491861" y="6023267"/>
            <a:ext cx="1690455" cy="973796"/>
          </a:xfrm>
          <a:prstGeom prst="rect">
            <a:avLst/>
          </a:prstGeom>
        </p:spPr>
        <p:txBody>
          <a:bodyPr anchor="t" rtlCol="false" tIns="0" lIns="0" bIns="0" rIns="0">
            <a:spAutoFit/>
          </a:bodyPr>
          <a:lstStyle/>
          <a:p>
            <a:pPr algn="ctr">
              <a:lnSpc>
                <a:spcPts val="7914"/>
              </a:lnSpc>
            </a:pPr>
            <a:r>
              <a:rPr lang="en-US" sz="5735" b="true">
                <a:solidFill>
                  <a:srgbClr val="FFFFFF"/>
                </a:solidFill>
                <a:latin typeface="Canva Sans Bold"/>
                <a:ea typeface="Canva Sans Bold"/>
                <a:cs typeface="Canva Sans Bold"/>
                <a:sym typeface="Canva Sans Bold"/>
              </a:rPr>
              <a:t>04</a:t>
            </a:r>
          </a:p>
        </p:txBody>
      </p:sp>
      <p:sp>
        <p:nvSpPr>
          <p:cNvPr name="TextBox 35" id="35"/>
          <p:cNvSpPr txBox="true"/>
          <p:nvPr/>
        </p:nvSpPr>
        <p:spPr>
          <a:xfrm rot="0">
            <a:off x="7432950" y="7480745"/>
            <a:ext cx="2318467" cy="642646"/>
          </a:xfrm>
          <a:prstGeom prst="rect">
            <a:avLst/>
          </a:prstGeom>
        </p:spPr>
        <p:txBody>
          <a:bodyPr anchor="t" rtlCol="false" tIns="0" lIns="0" bIns="0" rIns="0">
            <a:spAutoFit/>
          </a:bodyPr>
          <a:lstStyle/>
          <a:p>
            <a:pPr algn="ctr">
              <a:lnSpc>
                <a:spcPts val="2605"/>
              </a:lnSpc>
            </a:pPr>
            <a:r>
              <a:rPr lang="en-US" sz="1887">
                <a:solidFill>
                  <a:srgbClr val="FFFFFF"/>
                </a:solidFill>
                <a:latin typeface="Canva Sans"/>
                <a:ea typeface="Canva Sans"/>
                <a:cs typeface="Canva Sans"/>
                <a:sym typeface="Canva Sans"/>
              </a:rPr>
              <a:t>conclusion</a:t>
            </a:r>
          </a:p>
          <a:p>
            <a:pPr algn="ctr">
              <a:lnSpc>
                <a:spcPts val="2605"/>
              </a:lnSpc>
            </a:pPr>
          </a:p>
        </p:txBody>
      </p:sp>
      <p:sp>
        <p:nvSpPr>
          <p:cNvPr name="TextBox 36" id="36"/>
          <p:cNvSpPr txBox="true"/>
          <p:nvPr/>
        </p:nvSpPr>
        <p:spPr>
          <a:xfrm rot="0">
            <a:off x="7746956" y="6012493"/>
            <a:ext cx="1690455" cy="973796"/>
          </a:xfrm>
          <a:prstGeom prst="rect">
            <a:avLst/>
          </a:prstGeom>
        </p:spPr>
        <p:txBody>
          <a:bodyPr anchor="t" rtlCol="false" tIns="0" lIns="0" bIns="0" rIns="0">
            <a:spAutoFit/>
          </a:bodyPr>
          <a:lstStyle/>
          <a:p>
            <a:pPr algn="ctr">
              <a:lnSpc>
                <a:spcPts val="7914"/>
              </a:lnSpc>
            </a:pPr>
            <a:r>
              <a:rPr lang="en-US" sz="5735" b="true">
                <a:solidFill>
                  <a:srgbClr val="FFFFFF"/>
                </a:solidFill>
                <a:latin typeface="Canva Sans Bold"/>
                <a:ea typeface="Canva Sans Bold"/>
                <a:cs typeface="Canva Sans Bold"/>
                <a:sym typeface="Canva Sans Bold"/>
              </a:rPr>
              <a:t>05</a:t>
            </a:r>
          </a:p>
        </p:txBody>
      </p:sp>
      <p:sp>
        <p:nvSpPr>
          <p:cNvPr name="TextBox 37" id="37"/>
          <p:cNvSpPr txBox="true"/>
          <p:nvPr/>
        </p:nvSpPr>
        <p:spPr>
          <a:xfrm rot="0">
            <a:off x="8852572" y="4795854"/>
            <a:ext cx="2318467" cy="318796"/>
          </a:xfrm>
          <a:prstGeom prst="rect">
            <a:avLst/>
          </a:prstGeom>
        </p:spPr>
        <p:txBody>
          <a:bodyPr anchor="t" rtlCol="false" tIns="0" lIns="0" bIns="0" rIns="0">
            <a:spAutoFit/>
          </a:bodyPr>
          <a:lstStyle/>
          <a:p>
            <a:pPr algn="ctr">
              <a:lnSpc>
                <a:spcPts val="2605"/>
              </a:lnSpc>
            </a:pPr>
            <a:r>
              <a:rPr lang="en-US" sz="1887">
                <a:solidFill>
                  <a:srgbClr val="FFFFFF"/>
                </a:solidFill>
                <a:latin typeface="Canva Sans"/>
                <a:ea typeface="Canva Sans"/>
                <a:cs typeface="Canva Sans"/>
                <a:sym typeface="Canva Sans"/>
              </a:rPr>
              <a:t>types</a:t>
            </a:r>
          </a:p>
        </p:txBody>
      </p:sp>
      <p:sp>
        <p:nvSpPr>
          <p:cNvPr name="TextBox 38" id="38"/>
          <p:cNvSpPr txBox="true"/>
          <p:nvPr/>
        </p:nvSpPr>
        <p:spPr>
          <a:xfrm rot="0">
            <a:off x="9166578" y="3225902"/>
            <a:ext cx="1690455" cy="973796"/>
          </a:xfrm>
          <a:prstGeom prst="rect">
            <a:avLst/>
          </a:prstGeom>
        </p:spPr>
        <p:txBody>
          <a:bodyPr anchor="t" rtlCol="false" tIns="0" lIns="0" bIns="0" rIns="0">
            <a:spAutoFit/>
          </a:bodyPr>
          <a:lstStyle/>
          <a:p>
            <a:pPr algn="ctr">
              <a:lnSpc>
                <a:spcPts val="7914"/>
              </a:lnSpc>
            </a:pPr>
            <a:r>
              <a:rPr lang="en-US" sz="5735" b="true">
                <a:solidFill>
                  <a:srgbClr val="FFFFFF"/>
                </a:solidFill>
                <a:latin typeface="Canva Sans Bold"/>
                <a:ea typeface="Canva Sans Bold"/>
                <a:cs typeface="Canva Sans Bold"/>
                <a:sym typeface="Canva Sans Bold"/>
              </a:rPr>
              <a:t>03</a:t>
            </a:r>
          </a:p>
        </p:txBody>
      </p:sp>
      <p:sp>
        <p:nvSpPr>
          <p:cNvPr name="Freeform 39" id="39"/>
          <p:cNvSpPr/>
          <p:nvPr/>
        </p:nvSpPr>
        <p:spPr>
          <a:xfrm flipH="false" flipV="false" rot="0">
            <a:off x="-1404783" y="-547771"/>
            <a:ext cx="4143800" cy="4625104"/>
          </a:xfrm>
          <a:custGeom>
            <a:avLst/>
            <a:gdLst/>
            <a:ahLst/>
            <a:cxnLst/>
            <a:rect r="r" b="b" t="t" l="l"/>
            <a:pathLst>
              <a:path h="4625104" w="4143800">
                <a:moveTo>
                  <a:pt x="0" y="0"/>
                </a:moveTo>
                <a:lnTo>
                  <a:pt x="4143800" y="0"/>
                </a:lnTo>
                <a:lnTo>
                  <a:pt x="4143800" y="4625104"/>
                </a:lnTo>
                <a:lnTo>
                  <a:pt x="0" y="46251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3860032"/>
          </a:xfrm>
          <a:custGeom>
            <a:avLst/>
            <a:gdLst/>
            <a:ahLst/>
            <a:cxnLst/>
            <a:rect r="r" b="b" t="t" l="l"/>
            <a:pathLst>
              <a:path h="3860032" w="18288000">
                <a:moveTo>
                  <a:pt x="0" y="0"/>
                </a:moveTo>
                <a:lnTo>
                  <a:pt x="18288000" y="0"/>
                </a:lnTo>
                <a:lnTo>
                  <a:pt x="18288000" y="3860032"/>
                </a:lnTo>
                <a:lnTo>
                  <a:pt x="0" y="3860032"/>
                </a:lnTo>
                <a:lnTo>
                  <a:pt x="0" y="0"/>
                </a:lnTo>
                <a:close/>
              </a:path>
            </a:pathLst>
          </a:custGeom>
          <a:blipFill>
            <a:blip r:embed="rId2"/>
            <a:stretch>
              <a:fillRect l="0" t="-107827" r="0" b="-107827"/>
            </a:stretch>
          </a:blipFill>
        </p:spPr>
      </p:sp>
      <p:grpSp>
        <p:nvGrpSpPr>
          <p:cNvPr name="Group 3" id="3"/>
          <p:cNvGrpSpPr/>
          <p:nvPr/>
        </p:nvGrpSpPr>
        <p:grpSpPr>
          <a:xfrm rot="0">
            <a:off x="4458366" y="0"/>
            <a:ext cx="9658350" cy="10287000"/>
            <a:chOff x="0" y="0"/>
            <a:chExt cx="2543763" cy="2709333"/>
          </a:xfrm>
        </p:grpSpPr>
        <p:sp>
          <p:nvSpPr>
            <p:cNvPr name="Freeform 4" id="4"/>
            <p:cNvSpPr/>
            <p:nvPr/>
          </p:nvSpPr>
          <p:spPr>
            <a:xfrm flipH="false" flipV="false" rot="0">
              <a:off x="0" y="0"/>
              <a:ext cx="2543763" cy="2709333"/>
            </a:xfrm>
            <a:custGeom>
              <a:avLst/>
              <a:gdLst/>
              <a:ahLst/>
              <a:cxnLst/>
              <a:rect r="r" b="b" t="t" l="l"/>
              <a:pathLst>
                <a:path h="2709333" w="2543763">
                  <a:moveTo>
                    <a:pt x="0" y="0"/>
                  </a:moveTo>
                  <a:lnTo>
                    <a:pt x="2543763" y="0"/>
                  </a:lnTo>
                  <a:lnTo>
                    <a:pt x="2543763" y="2709333"/>
                  </a:lnTo>
                  <a:lnTo>
                    <a:pt x="0" y="2709333"/>
                  </a:lnTo>
                  <a:close/>
                </a:path>
              </a:pathLst>
            </a:custGeom>
            <a:solidFill>
              <a:srgbClr val="051D40">
                <a:alpha val="63922"/>
              </a:srgbClr>
            </a:solidFill>
          </p:spPr>
        </p:sp>
        <p:sp>
          <p:nvSpPr>
            <p:cNvPr name="TextBox 5" id="5"/>
            <p:cNvSpPr txBox="true"/>
            <p:nvPr/>
          </p:nvSpPr>
          <p:spPr>
            <a:xfrm>
              <a:off x="0" y="-38100"/>
              <a:ext cx="2543763" cy="2747433"/>
            </a:xfrm>
            <a:prstGeom prst="rect">
              <a:avLst/>
            </a:prstGeom>
          </p:spPr>
          <p:txBody>
            <a:bodyPr anchor="ctr" rtlCol="false" tIns="50800" lIns="50800" bIns="50800" rIns="50800"/>
            <a:lstStyle/>
            <a:p>
              <a:pPr algn="ctr">
                <a:lnSpc>
                  <a:spcPts val="2605"/>
                </a:lnSpc>
              </a:pPr>
            </a:p>
          </p:txBody>
        </p:sp>
      </p:grpSp>
      <p:sp>
        <p:nvSpPr>
          <p:cNvPr name="TextBox 6" id="6"/>
          <p:cNvSpPr txBox="true"/>
          <p:nvPr/>
        </p:nvSpPr>
        <p:spPr>
          <a:xfrm rot="0">
            <a:off x="5164691" y="491741"/>
            <a:ext cx="8245699" cy="1438275"/>
          </a:xfrm>
          <a:prstGeom prst="rect">
            <a:avLst/>
          </a:prstGeom>
        </p:spPr>
        <p:txBody>
          <a:bodyPr anchor="t" rtlCol="false" tIns="0" lIns="0" bIns="0" rIns="0">
            <a:spAutoFit/>
          </a:bodyPr>
          <a:lstStyle/>
          <a:p>
            <a:pPr algn="ctr" marL="0" indent="0" lvl="0">
              <a:lnSpc>
                <a:spcPts val="5687"/>
              </a:lnSpc>
              <a:spcBef>
                <a:spcPct val="0"/>
              </a:spcBef>
            </a:pPr>
            <a:r>
              <a:rPr lang="en-US" b="true" sz="4739">
                <a:solidFill>
                  <a:srgbClr val="FFFFFF"/>
                </a:solidFill>
                <a:latin typeface="Now Bold"/>
                <a:ea typeface="Now Bold"/>
                <a:cs typeface="Now Bold"/>
                <a:sym typeface="Now Bold"/>
              </a:rPr>
              <a:t>INTRODUCTION TO IP ADDRESSES</a:t>
            </a:r>
          </a:p>
        </p:txBody>
      </p:sp>
      <p:sp>
        <p:nvSpPr>
          <p:cNvPr name="TextBox 7" id="7"/>
          <p:cNvSpPr txBox="true"/>
          <p:nvPr/>
        </p:nvSpPr>
        <p:spPr>
          <a:xfrm rot="0">
            <a:off x="4458366" y="2531922"/>
            <a:ext cx="9658350" cy="6726378"/>
          </a:xfrm>
          <a:prstGeom prst="rect">
            <a:avLst/>
          </a:prstGeom>
        </p:spPr>
        <p:txBody>
          <a:bodyPr anchor="t" rtlCol="false" tIns="0" lIns="0" bIns="0" rIns="0">
            <a:spAutoFit/>
          </a:bodyPr>
          <a:lstStyle/>
          <a:p>
            <a:pPr algn="l" marL="703344" indent="-351672" lvl="1">
              <a:lnSpc>
                <a:spcPts val="4495"/>
              </a:lnSpc>
              <a:buFont typeface="Arial"/>
              <a:buChar char="•"/>
            </a:pPr>
            <a:r>
              <a:rPr lang="en-US" b="true" sz="3257">
                <a:solidFill>
                  <a:srgbClr val="CFF4FF"/>
                </a:solidFill>
                <a:latin typeface="Canva Sans Bold"/>
                <a:ea typeface="Canva Sans Bold"/>
                <a:cs typeface="Canva Sans Bold"/>
                <a:sym typeface="Canva Sans Bold"/>
              </a:rPr>
              <a:t>An IP ADDRESS or  INTERNET PROTOCOL ADDRESS is a unique identifier assigned to each device connected to a network.</a:t>
            </a:r>
          </a:p>
          <a:p>
            <a:pPr algn="l">
              <a:lnSpc>
                <a:spcPts val="4495"/>
              </a:lnSpc>
            </a:pPr>
          </a:p>
          <a:p>
            <a:pPr algn="l" marL="703344" indent="-351672" lvl="1">
              <a:lnSpc>
                <a:spcPts val="4495"/>
              </a:lnSpc>
              <a:buFont typeface="Arial"/>
              <a:buChar char="•"/>
            </a:pPr>
            <a:r>
              <a:rPr lang="en-US" b="true" sz="3257">
                <a:solidFill>
                  <a:srgbClr val="CFF4FF"/>
                </a:solidFill>
                <a:latin typeface="Canva Sans Bold"/>
                <a:ea typeface="Canva Sans Bold"/>
                <a:cs typeface="Canva Sans Bold"/>
                <a:sym typeface="Canva Sans Bold"/>
              </a:rPr>
              <a:t>It allows the device to communicate with other devices over the internet or local networks.</a:t>
            </a:r>
          </a:p>
          <a:p>
            <a:pPr algn="l">
              <a:lnSpc>
                <a:spcPts val="4495"/>
              </a:lnSpc>
            </a:pPr>
          </a:p>
          <a:p>
            <a:pPr algn="l" marL="703344" indent="-351672" lvl="1">
              <a:lnSpc>
                <a:spcPts val="4495"/>
              </a:lnSpc>
              <a:buFont typeface="Arial"/>
              <a:buChar char="•"/>
            </a:pPr>
            <a:r>
              <a:rPr lang="en-US" b="true" sz="3257">
                <a:solidFill>
                  <a:srgbClr val="CFF4FF"/>
                </a:solidFill>
                <a:latin typeface="Canva Sans Bold"/>
                <a:ea typeface="Canva Sans Bold"/>
                <a:cs typeface="Canva Sans Bold"/>
                <a:sym typeface="Canva Sans Bold"/>
              </a:rPr>
              <a:t>Think of it as a device’s “home address”, allowing info to know where to go and where it came from.</a:t>
            </a:r>
          </a:p>
          <a:p>
            <a:pPr algn="l">
              <a:lnSpc>
                <a:spcPts val="4495"/>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0982623" y="4586506"/>
            <a:ext cx="4432959" cy="1427059"/>
            <a:chOff x="0" y="0"/>
            <a:chExt cx="4289760" cy="1380960"/>
          </a:xfrm>
        </p:grpSpPr>
        <p:sp>
          <p:nvSpPr>
            <p:cNvPr name="Freeform 3" id="3"/>
            <p:cNvSpPr/>
            <p:nvPr/>
          </p:nvSpPr>
          <p:spPr>
            <a:xfrm flipH="false" flipV="false" rot="0">
              <a:off x="0" y="0"/>
              <a:ext cx="4289806" cy="1380998"/>
            </a:xfrm>
            <a:custGeom>
              <a:avLst/>
              <a:gdLst/>
              <a:ahLst/>
              <a:cxnLst/>
              <a:rect r="r" b="b" t="t" l="l"/>
              <a:pathLst>
                <a:path h="1380998" w="4289806">
                  <a:moveTo>
                    <a:pt x="4013454" y="876173"/>
                  </a:moveTo>
                  <a:lnTo>
                    <a:pt x="3530854" y="0"/>
                  </a:lnTo>
                  <a:lnTo>
                    <a:pt x="758825" y="0"/>
                  </a:lnTo>
                  <a:lnTo>
                    <a:pt x="279400" y="876173"/>
                  </a:lnTo>
                  <a:lnTo>
                    <a:pt x="0" y="1380998"/>
                  </a:lnTo>
                  <a:lnTo>
                    <a:pt x="4289806" y="1380998"/>
                  </a:lnTo>
                  <a:lnTo>
                    <a:pt x="4013454" y="876173"/>
                  </a:lnTo>
                  <a:close/>
                </a:path>
              </a:pathLst>
            </a:custGeom>
            <a:solidFill>
              <a:srgbClr val="4BD1FB"/>
            </a:solidFill>
          </p:spPr>
        </p:sp>
      </p:grpSp>
      <p:grpSp>
        <p:nvGrpSpPr>
          <p:cNvPr name="Group 4" id="4"/>
          <p:cNvGrpSpPr/>
          <p:nvPr/>
        </p:nvGrpSpPr>
        <p:grpSpPr>
          <a:xfrm rot="0">
            <a:off x="11815942" y="1873011"/>
            <a:ext cx="2769297" cy="2611562"/>
            <a:chOff x="0" y="0"/>
            <a:chExt cx="2679840" cy="2527200"/>
          </a:xfrm>
        </p:grpSpPr>
        <p:sp>
          <p:nvSpPr>
            <p:cNvPr name="Freeform 5" id="5"/>
            <p:cNvSpPr/>
            <p:nvPr/>
          </p:nvSpPr>
          <p:spPr>
            <a:xfrm flipH="false" flipV="false" rot="0">
              <a:off x="0" y="0"/>
              <a:ext cx="2679827" cy="2527173"/>
            </a:xfrm>
            <a:custGeom>
              <a:avLst/>
              <a:gdLst/>
              <a:ahLst/>
              <a:cxnLst/>
              <a:rect r="r" b="b" t="t" l="l"/>
              <a:pathLst>
                <a:path h="2527173" w="2679827">
                  <a:moveTo>
                    <a:pt x="1343152" y="0"/>
                  </a:moveTo>
                  <a:lnTo>
                    <a:pt x="0" y="2527173"/>
                  </a:lnTo>
                  <a:lnTo>
                    <a:pt x="2679827" y="2527173"/>
                  </a:lnTo>
                  <a:lnTo>
                    <a:pt x="1343152" y="0"/>
                  </a:lnTo>
                  <a:close/>
                </a:path>
              </a:pathLst>
            </a:custGeom>
            <a:solidFill>
              <a:srgbClr val="CFF4FF"/>
            </a:solidFill>
          </p:spPr>
        </p:sp>
      </p:grpSp>
      <p:grpSp>
        <p:nvGrpSpPr>
          <p:cNvPr name="Group 6" id="6"/>
          <p:cNvGrpSpPr/>
          <p:nvPr/>
        </p:nvGrpSpPr>
        <p:grpSpPr>
          <a:xfrm rot="0">
            <a:off x="9135929" y="7686899"/>
            <a:ext cx="8123371" cy="1571401"/>
            <a:chOff x="0" y="0"/>
            <a:chExt cx="7860960" cy="1520640"/>
          </a:xfrm>
        </p:grpSpPr>
        <p:sp>
          <p:nvSpPr>
            <p:cNvPr name="Freeform 7" id="7"/>
            <p:cNvSpPr/>
            <p:nvPr/>
          </p:nvSpPr>
          <p:spPr>
            <a:xfrm flipH="false" flipV="false" rot="0">
              <a:off x="0" y="0"/>
              <a:ext cx="7860919" cy="1520698"/>
            </a:xfrm>
            <a:custGeom>
              <a:avLst/>
              <a:gdLst/>
              <a:ahLst/>
              <a:cxnLst/>
              <a:rect r="r" b="b" t="t" l="l"/>
              <a:pathLst>
                <a:path h="1520698" w="7860919">
                  <a:moveTo>
                    <a:pt x="879475" y="0"/>
                  </a:moveTo>
                  <a:lnTo>
                    <a:pt x="0" y="1520698"/>
                  </a:lnTo>
                  <a:lnTo>
                    <a:pt x="3933698" y="1520698"/>
                  </a:lnTo>
                  <a:lnTo>
                    <a:pt x="7860919" y="1520698"/>
                  </a:lnTo>
                  <a:lnTo>
                    <a:pt x="6981571" y="0"/>
                  </a:lnTo>
                  <a:lnTo>
                    <a:pt x="879475" y="0"/>
                  </a:lnTo>
                  <a:close/>
                </a:path>
              </a:pathLst>
            </a:custGeom>
            <a:solidFill>
              <a:srgbClr val="0071C9"/>
            </a:solidFill>
          </p:spPr>
        </p:sp>
      </p:grpSp>
      <p:grpSp>
        <p:nvGrpSpPr>
          <p:cNvPr name="Group 8" id="8"/>
          <p:cNvGrpSpPr/>
          <p:nvPr/>
        </p:nvGrpSpPr>
        <p:grpSpPr>
          <a:xfrm rot="0">
            <a:off x="10116567" y="6131866"/>
            <a:ext cx="6168048" cy="1424082"/>
            <a:chOff x="0" y="0"/>
            <a:chExt cx="5968800" cy="1378080"/>
          </a:xfrm>
        </p:grpSpPr>
        <p:sp>
          <p:nvSpPr>
            <p:cNvPr name="Freeform 9" id="9"/>
            <p:cNvSpPr/>
            <p:nvPr/>
          </p:nvSpPr>
          <p:spPr>
            <a:xfrm flipH="false" flipV="false" rot="0">
              <a:off x="0" y="0"/>
              <a:ext cx="5968746" cy="1378077"/>
            </a:xfrm>
            <a:custGeom>
              <a:avLst/>
              <a:gdLst/>
              <a:ahLst/>
              <a:cxnLst/>
              <a:rect r="r" b="b" t="t" l="l"/>
              <a:pathLst>
                <a:path h="1378077" w="5968746">
                  <a:moveTo>
                    <a:pt x="5194173" y="0"/>
                  </a:moveTo>
                  <a:lnTo>
                    <a:pt x="774700" y="0"/>
                  </a:lnTo>
                  <a:lnTo>
                    <a:pt x="0" y="1378077"/>
                  </a:lnTo>
                  <a:lnTo>
                    <a:pt x="5968746" y="1378077"/>
                  </a:lnTo>
                  <a:lnTo>
                    <a:pt x="5194173" y="0"/>
                  </a:lnTo>
                  <a:close/>
                </a:path>
              </a:pathLst>
            </a:custGeom>
            <a:solidFill>
              <a:srgbClr val="56AEFF"/>
            </a:solidFill>
          </p:spPr>
        </p:sp>
      </p:grpSp>
      <p:sp>
        <p:nvSpPr>
          <p:cNvPr name="TextBox 10" id="10"/>
          <p:cNvSpPr txBox="true"/>
          <p:nvPr/>
        </p:nvSpPr>
        <p:spPr>
          <a:xfrm rot="0">
            <a:off x="1572315" y="634761"/>
            <a:ext cx="8867383" cy="971550"/>
          </a:xfrm>
          <a:prstGeom prst="rect">
            <a:avLst/>
          </a:prstGeom>
        </p:spPr>
        <p:txBody>
          <a:bodyPr anchor="t" rtlCol="false" tIns="0" lIns="0" bIns="0" rIns="0">
            <a:spAutoFit/>
          </a:bodyPr>
          <a:lstStyle/>
          <a:p>
            <a:pPr algn="l" marL="0" indent="0" lvl="0">
              <a:lnSpc>
                <a:spcPts val="7522"/>
              </a:lnSpc>
              <a:spcBef>
                <a:spcPct val="0"/>
              </a:spcBef>
            </a:pPr>
            <a:r>
              <a:rPr lang="en-US" b="true" sz="6268">
                <a:solidFill>
                  <a:srgbClr val="FFFFFF"/>
                </a:solidFill>
                <a:latin typeface="Now Bold"/>
                <a:ea typeface="Now Bold"/>
                <a:cs typeface="Now Bold"/>
                <a:sym typeface="Now Bold"/>
              </a:rPr>
              <a:t>IP ADDRESS PYRAMID</a:t>
            </a:r>
          </a:p>
        </p:txBody>
      </p:sp>
      <p:sp>
        <p:nvSpPr>
          <p:cNvPr name="TextBox 11" id="11"/>
          <p:cNvSpPr txBox="true"/>
          <p:nvPr/>
        </p:nvSpPr>
        <p:spPr>
          <a:xfrm rot="0">
            <a:off x="1754688" y="2708565"/>
            <a:ext cx="951434" cy="724756"/>
          </a:xfrm>
          <a:prstGeom prst="rect">
            <a:avLst/>
          </a:prstGeom>
        </p:spPr>
        <p:txBody>
          <a:bodyPr anchor="t" rtlCol="false" tIns="0" lIns="0" bIns="0" rIns="0">
            <a:spAutoFit/>
          </a:bodyPr>
          <a:lstStyle/>
          <a:p>
            <a:pPr algn="l" marL="0" indent="0" lvl="0">
              <a:lnSpc>
                <a:spcPts val="5974"/>
              </a:lnSpc>
              <a:spcBef>
                <a:spcPct val="0"/>
              </a:spcBef>
            </a:pPr>
            <a:r>
              <a:rPr lang="en-US" b="true" sz="4329">
                <a:solidFill>
                  <a:srgbClr val="4BD1FB"/>
                </a:solidFill>
                <a:latin typeface="Canva Sans Bold"/>
                <a:ea typeface="Canva Sans Bold"/>
                <a:cs typeface="Canva Sans Bold"/>
                <a:sym typeface="Canva Sans Bold"/>
              </a:rPr>
              <a:t>01</a:t>
            </a:r>
          </a:p>
        </p:txBody>
      </p:sp>
      <p:sp>
        <p:nvSpPr>
          <p:cNvPr name="TextBox 12" id="12"/>
          <p:cNvSpPr txBox="true"/>
          <p:nvPr/>
        </p:nvSpPr>
        <p:spPr>
          <a:xfrm rot="0">
            <a:off x="1754688" y="3768347"/>
            <a:ext cx="951434" cy="724756"/>
          </a:xfrm>
          <a:prstGeom prst="rect">
            <a:avLst/>
          </a:prstGeom>
        </p:spPr>
        <p:txBody>
          <a:bodyPr anchor="t" rtlCol="false" tIns="0" lIns="0" bIns="0" rIns="0">
            <a:spAutoFit/>
          </a:bodyPr>
          <a:lstStyle/>
          <a:p>
            <a:pPr algn="l" marL="0" indent="0" lvl="0">
              <a:lnSpc>
                <a:spcPts val="5974"/>
              </a:lnSpc>
              <a:spcBef>
                <a:spcPct val="0"/>
              </a:spcBef>
            </a:pPr>
            <a:r>
              <a:rPr lang="en-US" b="true" sz="4329">
                <a:solidFill>
                  <a:srgbClr val="4BD1FB"/>
                </a:solidFill>
                <a:latin typeface="Canva Sans Bold"/>
                <a:ea typeface="Canva Sans Bold"/>
                <a:cs typeface="Canva Sans Bold"/>
                <a:sym typeface="Canva Sans Bold"/>
              </a:rPr>
              <a:t>02</a:t>
            </a:r>
          </a:p>
        </p:txBody>
      </p:sp>
      <p:sp>
        <p:nvSpPr>
          <p:cNvPr name="TextBox 13" id="13"/>
          <p:cNvSpPr txBox="true"/>
          <p:nvPr/>
        </p:nvSpPr>
        <p:spPr>
          <a:xfrm rot="0">
            <a:off x="1754688" y="5939865"/>
            <a:ext cx="951434" cy="724756"/>
          </a:xfrm>
          <a:prstGeom prst="rect">
            <a:avLst/>
          </a:prstGeom>
        </p:spPr>
        <p:txBody>
          <a:bodyPr anchor="t" rtlCol="false" tIns="0" lIns="0" bIns="0" rIns="0">
            <a:spAutoFit/>
          </a:bodyPr>
          <a:lstStyle/>
          <a:p>
            <a:pPr algn="l" marL="0" indent="0" lvl="0">
              <a:lnSpc>
                <a:spcPts val="5974"/>
              </a:lnSpc>
              <a:spcBef>
                <a:spcPct val="0"/>
              </a:spcBef>
            </a:pPr>
            <a:r>
              <a:rPr lang="en-US" b="true" sz="4329">
                <a:solidFill>
                  <a:srgbClr val="4BD1FB"/>
                </a:solidFill>
                <a:latin typeface="Canva Sans Bold"/>
                <a:ea typeface="Canva Sans Bold"/>
                <a:cs typeface="Canva Sans Bold"/>
                <a:sym typeface="Canva Sans Bold"/>
              </a:rPr>
              <a:t>03</a:t>
            </a:r>
          </a:p>
        </p:txBody>
      </p:sp>
      <p:sp>
        <p:nvSpPr>
          <p:cNvPr name="TextBox 14" id="14"/>
          <p:cNvSpPr txBox="true"/>
          <p:nvPr/>
        </p:nvSpPr>
        <p:spPr>
          <a:xfrm rot="0">
            <a:off x="1754688" y="7486623"/>
            <a:ext cx="951434" cy="724756"/>
          </a:xfrm>
          <a:prstGeom prst="rect">
            <a:avLst/>
          </a:prstGeom>
        </p:spPr>
        <p:txBody>
          <a:bodyPr anchor="t" rtlCol="false" tIns="0" lIns="0" bIns="0" rIns="0">
            <a:spAutoFit/>
          </a:bodyPr>
          <a:lstStyle/>
          <a:p>
            <a:pPr algn="l" marL="0" indent="0" lvl="0">
              <a:lnSpc>
                <a:spcPts val="5974"/>
              </a:lnSpc>
              <a:spcBef>
                <a:spcPct val="0"/>
              </a:spcBef>
            </a:pPr>
            <a:r>
              <a:rPr lang="en-US" b="true" sz="4329">
                <a:solidFill>
                  <a:srgbClr val="4BD1FB"/>
                </a:solidFill>
                <a:latin typeface="Canva Sans Bold"/>
                <a:ea typeface="Canva Sans Bold"/>
                <a:cs typeface="Canva Sans Bold"/>
                <a:sym typeface="Canva Sans Bold"/>
              </a:rPr>
              <a:t>04</a:t>
            </a:r>
          </a:p>
        </p:txBody>
      </p:sp>
      <p:sp>
        <p:nvSpPr>
          <p:cNvPr name="TextBox 15" id="15"/>
          <p:cNvSpPr txBox="true"/>
          <p:nvPr/>
        </p:nvSpPr>
        <p:spPr>
          <a:xfrm rot="0">
            <a:off x="1694775" y="1582704"/>
            <a:ext cx="8622463" cy="861097"/>
          </a:xfrm>
          <a:prstGeom prst="rect">
            <a:avLst/>
          </a:prstGeom>
        </p:spPr>
        <p:txBody>
          <a:bodyPr anchor="t" rtlCol="false" tIns="0" lIns="0" bIns="0" rIns="0">
            <a:spAutoFit/>
          </a:bodyPr>
          <a:lstStyle/>
          <a:p>
            <a:pPr algn="l" marL="0" indent="0" lvl="0">
              <a:lnSpc>
                <a:spcPts val="3449"/>
              </a:lnSpc>
              <a:spcBef>
                <a:spcPct val="0"/>
              </a:spcBef>
            </a:pPr>
            <a:r>
              <a:rPr lang="en-US" sz="2499">
                <a:solidFill>
                  <a:srgbClr val="FFFFFF"/>
                </a:solidFill>
                <a:latin typeface="Canva Sans"/>
                <a:ea typeface="Canva Sans"/>
                <a:cs typeface="Canva Sans"/>
                <a:sym typeface="Canva Sans"/>
              </a:rPr>
              <a:t>to visualise the concept of ip addresses you can imagine a pyramid:</a:t>
            </a:r>
          </a:p>
        </p:txBody>
      </p:sp>
      <p:sp>
        <p:nvSpPr>
          <p:cNvPr name="Freeform 16" id="16"/>
          <p:cNvSpPr/>
          <p:nvPr/>
        </p:nvSpPr>
        <p:spPr>
          <a:xfrm flipH="false" flipV="false" rot="0">
            <a:off x="15128164" y="-2586935"/>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4100590" y="6809459"/>
            <a:ext cx="5917826" cy="5917826"/>
          </a:xfrm>
          <a:custGeom>
            <a:avLst/>
            <a:gdLst/>
            <a:ahLst/>
            <a:cxnLst/>
            <a:rect r="r" b="b" t="t" l="l"/>
            <a:pathLst>
              <a:path h="5917826" w="5917826">
                <a:moveTo>
                  <a:pt x="0" y="0"/>
                </a:moveTo>
                <a:lnTo>
                  <a:pt x="5917825" y="0"/>
                </a:lnTo>
                <a:lnTo>
                  <a:pt x="5917825" y="5917826"/>
                </a:lnTo>
                <a:lnTo>
                  <a:pt x="0" y="59178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2706122" y="2643826"/>
            <a:ext cx="6304030" cy="988220"/>
          </a:xfrm>
          <a:prstGeom prst="rect">
            <a:avLst/>
          </a:prstGeom>
        </p:spPr>
        <p:txBody>
          <a:bodyPr anchor="t" rtlCol="false" tIns="0" lIns="0" bIns="0" rIns="0">
            <a:spAutoFit/>
          </a:bodyPr>
          <a:lstStyle/>
          <a:p>
            <a:pPr algn="l" marL="0" indent="0" lvl="0">
              <a:lnSpc>
                <a:spcPts val="2626"/>
              </a:lnSpc>
              <a:spcBef>
                <a:spcPct val="0"/>
              </a:spcBef>
            </a:pPr>
            <a:r>
              <a:rPr lang="en-US" sz="1903">
                <a:solidFill>
                  <a:srgbClr val="FFFFFF"/>
                </a:solidFill>
                <a:latin typeface="Canva Sans"/>
                <a:ea typeface="Canva Sans"/>
                <a:cs typeface="Canva Sans"/>
                <a:sym typeface="Canva Sans"/>
              </a:rPr>
              <a:t>Inte</a:t>
            </a:r>
            <a:r>
              <a:rPr lang="en-US" b="true" sz="1903">
                <a:solidFill>
                  <a:srgbClr val="FFFFFF"/>
                </a:solidFill>
                <a:latin typeface="Canva Sans Bold"/>
                <a:ea typeface="Canva Sans Bold"/>
                <a:cs typeface="Canva Sans Bold"/>
                <a:sym typeface="Canva Sans Bold"/>
              </a:rPr>
              <a:t>rnet Assigned Numbers Authority (IANA) i</a:t>
            </a:r>
            <a:r>
              <a:rPr lang="en-US" sz="1903">
                <a:solidFill>
                  <a:srgbClr val="FFFFFF"/>
                </a:solidFill>
                <a:latin typeface="Canva Sans"/>
                <a:ea typeface="Canva Sans"/>
                <a:cs typeface="Canva Sans"/>
                <a:sym typeface="Canva Sans"/>
              </a:rPr>
              <a:t>s responsible for allocation of ip addresses to RIRs it oversees the entire distribution of ip addresses.</a:t>
            </a:r>
          </a:p>
        </p:txBody>
      </p:sp>
      <p:sp>
        <p:nvSpPr>
          <p:cNvPr name="TextBox 19" id="19"/>
          <p:cNvSpPr txBox="true"/>
          <p:nvPr/>
        </p:nvSpPr>
        <p:spPr>
          <a:xfrm rot="0">
            <a:off x="2706122" y="3778328"/>
            <a:ext cx="6304030" cy="1991300"/>
          </a:xfrm>
          <a:prstGeom prst="rect">
            <a:avLst/>
          </a:prstGeom>
        </p:spPr>
        <p:txBody>
          <a:bodyPr anchor="t" rtlCol="false" tIns="0" lIns="0" bIns="0" rIns="0">
            <a:spAutoFit/>
          </a:bodyPr>
          <a:lstStyle/>
          <a:p>
            <a:pPr algn="l">
              <a:lnSpc>
                <a:spcPts val="1979"/>
              </a:lnSpc>
            </a:pPr>
            <a:r>
              <a:rPr lang="en-US" sz="1903">
                <a:solidFill>
                  <a:srgbClr val="FFFFFF"/>
                </a:solidFill>
                <a:latin typeface="Canva Sans"/>
                <a:ea typeface="Canva Sans"/>
                <a:cs typeface="Canva Sans"/>
                <a:sym typeface="Canva Sans"/>
              </a:rPr>
              <a:t>Regional Internet Registries(RIRs) are regional bodies that receive large blocks of IP Addresses from IANA. they are responsible for further specific geographical regions. There are five main RIRs: </a:t>
            </a:r>
          </a:p>
          <a:p>
            <a:pPr algn="l">
              <a:lnSpc>
                <a:spcPts val="1979"/>
              </a:lnSpc>
            </a:pPr>
          </a:p>
          <a:p>
            <a:pPr algn="l" marL="0" indent="0" lvl="0">
              <a:lnSpc>
                <a:spcPts val="1979"/>
              </a:lnSpc>
            </a:pPr>
            <a:r>
              <a:rPr lang="en-US" sz="1903">
                <a:solidFill>
                  <a:srgbClr val="FFFFFF"/>
                </a:solidFill>
                <a:latin typeface="Canva Sans"/>
                <a:ea typeface="Canva Sans"/>
                <a:cs typeface="Canva Sans"/>
                <a:sym typeface="Canva Sans"/>
              </a:rPr>
              <a:t> 1. </a:t>
            </a:r>
            <a:r>
              <a:rPr lang="en-US" b="true" sz="1903">
                <a:solidFill>
                  <a:srgbClr val="FFFFFF"/>
                </a:solidFill>
                <a:latin typeface="Canva Sans Bold"/>
                <a:ea typeface="Canva Sans Bold"/>
                <a:cs typeface="Canva Sans Bold"/>
                <a:sym typeface="Canva Sans Bold"/>
              </a:rPr>
              <a:t>ARIN (North America ) 2. RIPE NCC (Europe,Middle East, Central Asia) 3.APNIC (Asia-Pacific) 4.LACNIC (Latin America and Caribbean) 5. AFRINIC (Africa)</a:t>
            </a:r>
          </a:p>
        </p:txBody>
      </p:sp>
      <p:sp>
        <p:nvSpPr>
          <p:cNvPr name="TextBox 20" id="20"/>
          <p:cNvSpPr txBox="true"/>
          <p:nvPr/>
        </p:nvSpPr>
        <p:spPr>
          <a:xfrm rot="0">
            <a:off x="2706122" y="5968440"/>
            <a:ext cx="6304030" cy="1319429"/>
          </a:xfrm>
          <a:prstGeom prst="rect">
            <a:avLst/>
          </a:prstGeom>
        </p:spPr>
        <p:txBody>
          <a:bodyPr anchor="t" rtlCol="false" tIns="0" lIns="0" bIns="0" rIns="0">
            <a:spAutoFit/>
          </a:bodyPr>
          <a:lstStyle/>
          <a:p>
            <a:pPr algn="l" marL="0" indent="0" lvl="0">
              <a:lnSpc>
                <a:spcPts val="2626"/>
              </a:lnSpc>
              <a:spcBef>
                <a:spcPct val="0"/>
              </a:spcBef>
            </a:pPr>
            <a:r>
              <a:rPr lang="en-US" b="true" sz="1903">
                <a:solidFill>
                  <a:srgbClr val="FFFFFF"/>
                </a:solidFill>
                <a:latin typeface="Canva Sans Bold"/>
                <a:ea typeface="Canva Sans Bold"/>
                <a:cs typeface="Canva Sans Bold"/>
                <a:sym typeface="Canva Sans Bold"/>
              </a:rPr>
              <a:t>Internet Service Provider (ISP)</a:t>
            </a:r>
            <a:r>
              <a:rPr lang="en-US" sz="1903">
                <a:solidFill>
                  <a:srgbClr val="FFFFFF"/>
                </a:solidFill>
                <a:latin typeface="Canva Sans"/>
                <a:ea typeface="Canva Sans"/>
                <a:cs typeface="Canva Sans"/>
                <a:sym typeface="Canva Sans"/>
              </a:rPr>
              <a:t> receives blocks of ip addresses from RIRs and allocate then to end users such as businesses and residential customers. link between end-user and the larger internet</a:t>
            </a:r>
          </a:p>
        </p:txBody>
      </p:sp>
      <p:sp>
        <p:nvSpPr>
          <p:cNvPr name="TextBox 21" id="21"/>
          <p:cNvSpPr txBox="true"/>
          <p:nvPr/>
        </p:nvSpPr>
        <p:spPr>
          <a:xfrm rot="0">
            <a:off x="2706122" y="7515198"/>
            <a:ext cx="5840638" cy="2313059"/>
          </a:xfrm>
          <a:prstGeom prst="rect">
            <a:avLst/>
          </a:prstGeom>
        </p:spPr>
        <p:txBody>
          <a:bodyPr anchor="t" rtlCol="false" tIns="0" lIns="0" bIns="0" rIns="0">
            <a:spAutoFit/>
          </a:bodyPr>
          <a:lstStyle/>
          <a:p>
            <a:pPr algn="l">
              <a:lnSpc>
                <a:spcPts val="2626"/>
              </a:lnSpc>
            </a:pPr>
            <a:r>
              <a:rPr lang="en-US" sz="1903">
                <a:solidFill>
                  <a:srgbClr val="FFFFFF"/>
                </a:solidFill>
                <a:latin typeface="Canva Sans"/>
                <a:ea typeface="Canva Sans"/>
                <a:cs typeface="Canva Sans"/>
                <a:sym typeface="Canva Sans"/>
              </a:rPr>
              <a:t>From the ISPs or sometimes RIRs ,organizations receive blocks of ip addresses and used to manage devices within their private networks. </a:t>
            </a:r>
          </a:p>
          <a:p>
            <a:pPr algn="l" marL="0" indent="0" lvl="0">
              <a:lnSpc>
                <a:spcPts val="2626"/>
              </a:lnSpc>
              <a:spcBef>
                <a:spcPct val="0"/>
              </a:spcBef>
            </a:pPr>
            <a:r>
              <a:rPr lang="en-US" sz="1903">
                <a:solidFill>
                  <a:srgbClr val="FFFFFF"/>
                </a:solidFill>
                <a:latin typeface="Canva Sans"/>
                <a:ea typeface="Canva Sans"/>
                <a:cs typeface="Canva Sans"/>
                <a:sym typeface="Canva Sans"/>
              </a:rPr>
              <a:t>Individual devices connected to internet like laptops, ,smartphones etc receive unique ips either dynamic or statically to communicate on network.</a:t>
            </a:r>
          </a:p>
        </p:txBody>
      </p:sp>
      <p:sp>
        <p:nvSpPr>
          <p:cNvPr name="AutoShape 22" id="22"/>
          <p:cNvSpPr/>
          <p:nvPr/>
        </p:nvSpPr>
        <p:spPr>
          <a:xfrm flipH="true" flipV="true">
            <a:off x="1939248" y="3562292"/>
            <a:ext cx="582313" cy="0"/>
          </a:xfrm>
          <a:prstGeom prst="line">
            <a:avLst/>
          </a:prstGeom>
          <a:ln cap="flat" w="47625">
            <a:solidFill>
              <a:srgbClr val="4BD1FB"/>
            </a:solidFill>
            <a:prstDash val="solid"/>
            <a:headEnd type="none" len="sm" w="sm"/>
            <a:tailEnd type="none" len="sm" w="sm"/>
          </a:ln>
        </p:spPr>
      </p:sp>
      <p:sp>
        <p:nvSpPr>
          <p:cNvPr name="AutoShape 23" id="23"/>
          <p:cNvSpPr/>
          <p:nvPr/>
        </p:nvSpPr>
        <p:spPr>
          <a:xfrm flipH="true">
            <a:off x="1939248" y="4620855"/>
            <a:ext cx="582313" cy="0"/>
          </a:xfrm>
          <a:prstGeom prst="line">
            <a:avLst/>
          </a:prstGeom>
          <a:ln cap="flat" w="47625">
            <a:solidFill>
              <a:srgbClr val="4BD1FB"/>
            </a:solidFill>
            <a:prstDash val="solid"/>
            <a:headEnd type="none" len="sm" w="sm"/>
            <a:tailEnd type="none" len="sm" w="sm"/>
          </a:ln>
        </p:spPr>
      </p:sp>
      <p:sp>
        <p:nvSpPr>
          <p:cNvPr name="AutoShape 24" id="24"/>
          <p:cNvSpPr/>
          <p:nvPr/>
        </p:nvSpPr>
        <p:spPr>
          <a:xfrm flipH="true" flipV="true">
            <a:off x="1939248" y="6792374"/>
            <a:ext cx="582313" cy="0"/>
          </a:xfrm>
          <a:prstGeom prst="line">
            <a:avLst/>
          </a:prstGeom>
          <a:ln cap="flat" w="47625">
            <a:solidFill>
              <a:srgbClr val="4BD1FB"/>
            </a:solidFill>
            <a:prstDash val="solid"/>
            <a:headEnd type="none" len="sm" w="sm"/>
            <a:tailEnd type="none" len="sm" w="sm"/>
          </a:ln>
        </p:spPr>
      </p:sp>
      <p:sp>
        <p:nvSpPr>
          <p:cNvPr name="TextBox 25" id="25"/>
          <p:cNvSpPr txBox="true"/>
          <p:nvPr/>
        </p:nvSpPr>
        <p:spPr>
          <a:xfrm rot="0">
            <a:off x="9064185" y="8015259"/>
            <a:ext cx="8123371" cy="929158"/>
          </a:xfrm>
          <a:prstGeom prst="rect">
            <a:avLst/>
          </a:prstGeom>
        </p:spPr>
        <p:txBody>
          <a:bodyPr anchor="t" rtlCol="false" tIns="0" lIns="0" bIns="0" rIns="0">
            <a:spAutoFit/>
          </a:bodyPr>
          <a:lstStyle/>
          <a:p>
            <a:pPr algn="ctr">
              <a:lnSpc>
                <a:spcPts val="3709"/>
              </a:lnSpc>
            </a:pPr>
            <a:r>
              <a:rPr lang="en-US" b="true" sz="2687" i="true">
                <a:solidFill>
                  <a:srgbClr val="FFFFFF"/>
                </a:solidFill>
                <a:latin typeface="Canva Sans Bold Italics"/>
                <a:ea typeface="Canva Sans Bold Italics"/>
                <a:cs typeface="Canva Sans Bold Italics"/>
                <a:sym typeface="Canva Sans Bold Italics"/>
              </a:rPr>
              <a:t>Organizations and Enterprises</a:t>
            </a:r>
          </a:p>
          <a:p>
            <a:pPr algn="ctr">
              <a:lnSpc>
                <a:spcPts val="3709"/>
              </a:lnSpc>
              <a:spcBef>
                <a:spcPct val="0"/>
              </a:spcBef>
            </a:pPr>
            <a:r>
              <a:rPr lang="en-US" b="true" sz="2687" i="true">
                <a:solidFill>
                  <a:srgbClr val="FFFFFF"/>
                </a:solidFill>
                <a:latin typeface="Canva Sans Bold Italics"/>
                <a:ea typeface="Canva Sans Bold Italics"/>
                <a:cs typeface="Canva Sans Bold Italics"/>
                <a:sym typeface="Canva Sans Bold Italics"/>
              </a:rPr>
              <a:t>End user / Devices</a:t>
            </a:r>
          </a:p>
        </p:txBody>
      </p:sp>
      <p:sp>
        <p:nvSpPr>
          <p:cNvPr name="TextBox 26" id="26"/>
          <p:cNvSpPr txBox="true"/>
          <p:nvPr/>
        </p:nvSpPr>
        <p:spPr>
          <a:xfrm rot="0">
            <a:off x="9064185" y="3508556"/>
            <a:ext cx="8123371" cy="462433"/>
          </a:xfrm>
          <a:prstGeom prst="rect">
            <a:avLst/>
          </a:prstGeom>
        </p:spPr>
        <p:txBody>
          <a:bodyPr anchor="t" rtlCol="false" tIns="0" lIns="0" bIns="0" rIns="0">
            <a:spAutoFit/>
          </a:bodyPr>
          <a:lstStyle/>
          <a:p>
            <a:pPr algn="ctr">
              <a:lnSpc>
                <a:spcPts val="3709"/>
              </a:lnSpc>
              <a:spcBef>
                <a:spcPct val="0"/>
              </a:spcBef>
            </a:pPr>
            <a:r>
              <a:rPr lang="en-US" b="true" sz="2687" i="true">
                <a:solidFill>
                  <a:srgbClr val="004AAD"/>
                </a:solidFill>
                <a:latin typeface="Canva Sans Bold Italics"/>
                <a:ea typeface="Canva Sans Bold Italics"/>
                <a:cs typeface="Canva Sans Bold Italics"/>
                <a:sym typeface="Canva Sans Bold Italics"/>
              </a:rPr>
              <a:t>IANA</a:t>
            </a:r>
          </a:p>
        </p:txBody>
      </p:sp>
      <p:sp>
        <p:nvSpPr>
          <p:cNvPr name="TextBox 27" id="27"/>
          <p:cNvSpPr txBox="true"/>
          <p:nvPr/>
        </p:nvSpPr>
        <p:spPr>
          <a:xfrm rot="0">
            <a:off x="9135929" y="5010292"/>
            <a:ext cx="8123371" cy="462433"/>
          </a:xfrm>
          <a:prstGeom prst="rect">
            <a:avLst/>
          </a:prstGeom>
        </p:spPr>
        <p:txBody>
          <a:bodyPr anchor="t" rtlCol="false" tIns="0" lIns="0" bIns="0" rIns="0">
            <a:spAutoFit/>
          </a:bodyPr>
          <a:lstStyle/>
          <a:p>
            <a:pPr algn="ctr">
              <a:lnSpc>
                <a:spcPts val="3709"/>
              </a:lnSpc>
              <a:spcBef>
                <a:spcPct val="0"/>
              </a:spcBef>
            </a:pPr>
            <a:r>
              <a:rPr lang="en-US" b="true" sz="2687" i="true">
                <a:solidFill>
                  <a:srgbClr val="FFFFFF"/>
                </a:solidFill>
                <a:latin typeface="Canva Sans Bold Italics"/>
                <a:ea typeface="Canva Sans Bold Italics"/>
                <a:cs typeface="Canva Sans Bold Italics"/>
                <a:sym typeface="Canva Sans Bold Italics"/>
              </a:rPr>
              <a:t>RIRs</a:t>
            </a:r>
          </a:p>
        </p:txBody>
      </p:sp>
      <p:sp>
        <p:nvSpPr>
          <p:cNvPr name="TextBox 28" id="28"/>
          <p:cNvSpPr txBox="true"/>
          <p:nvPr/>
        </p:nvSpPr>
        <p:spPr>
          <a:xfrm rot="0">
            <a:off x="9064185" y="6590982"/>
            <a:ext cx="8123371" cy="462433"/>
          </a:xfrm>
          <a:prstGeom prst="rect">
            <a:avLst/>
          </a:prstGeom>
        </p:spPr>
        <p:txBody>
          <a:bodyPr anchor="t" rtlCol="false" tIns="0" lIns="0" bIns="0" rIns="0">
            <a:spAutoFit/>
          </a:bodyPr>
          <a:lstStyle/>
          <a:p>
            <a:pPr algn="ctr">
              <a:lnSpc>
                <a:spcPts val="3709"/>
              </a:lnSpc>
              <a:spcBef>
                <a:spcPct val="0"/>
              </a:spcBef>
            </a:pPr>
            <a:r>
              <a:rPr lang="en-US" b="true" sz="2687" i="true">
                <a:solidFill>
                  <a:srgbClr val="FFFFFF"/>
                </a:solidFill>
                <a:latin typeface="Canva Sans Bold Italics"/>
                <a:ea typeface="Canva Sans Bold Italics"/>
                <a:cs typeface="Canva Sans Bold Italics"/>
                <a:sym typeface="Canva Sans Bold Italics"/>
              </a:rPr>
              <a:t>ISPs</a:t>
            </a:r>
          </a:p>
        </p:txBody>
      </p:sp>
      <p:sp>
        <p:nvSpPr>
          <p:cNvPr name="AutoShape 29" id="29"/>
          <p:cNvSpPr/>
          <p:nvPr/>
        </p:nvSpPr>
        <p:spPr>
          <a:xfrm flipH="true" flipV="true">
            <a:off x="1939248" y="8339132"/>
            <a:ext cx="582313" cy="0"/>
          </a:xfrm>
          <a:prstGeom prst="line">
            <a:avLst/>
          </a:prstGeom>
          <a:ln cap="flat" w="47625">
            <a:solidFill>
              <a:srgbClr val="4BD1FB"/>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AutoShape 2" id="2"/>
          <p:cNvSpPr/>
          <p:nvPr/>
        </p:nvSpPr>
        <p:spPr>
          <a:xfrm flipV="true">
            <a:off x="10212199" y="-501123"/>
            <a:ext cx="0" cy="10287000"/>
          </a:xfrm>
          <a:prstGeom prst="line">
            <a:avLst/>
          </a:prstGeom>
          <a:ln cap="flat" w="9525">
            <a:solidFill>
              <a:srgbClr val="3B7CCA"/>
            </a:solidFill>
            <a:prstDash val="solid"/>
            <a:headEnd type="none" len="sm" w="sm"/>
            <a:tailEnd type="none" len="sm" w="sm"/>
          </a:ln>
        </p:spPr>
      </p:sp>
      <p:sp>
        <p:nvSpPr>
          <p:cNvPr name="Freeform 3" id="3"/>
          <p:cNvSpPr/>
          <p:nvPr/>
        </p:nvSpPr>
        <p:spPr>
          <a:xfrm flipH="false" flipV="false" rot="0">
            <a:off x="9315384" y="738319"/>
            <a:ext cx="9707235" cy="8224676"/>
          </a:xfrm>
          <a:custGeom>
            <a:avLst/>
            <a:gdLst/>
            <a:ahLst/>
            <a:cxnLst/>
            <a:rect r="r" b="b" t="t" l="l"/>
            <a:pathLst>
              <a:path h="8224676" w="9707235">
                <a:moveTo>
                  <a:pt x="0" y="0"/>
                </a:moveTo>
                <a:lnTo>
                  <a:pt x="9707235" y="0"/>
                </a:lnTo>
                <a:lnTo>
                  <a:pt x="9707235" y="8224676"/>
                </a:lnTo>
                <a:lnTo>
                  <a:pt x="0" y="8224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22024" y="8837890"/>
            <a:ext cx="4812632" cy="4114800"/>
          </a:xfrm>
          <a:custGeom>
            <a:avLst/>
            <a:gdLst/>
            <a:ahLst/>
            <a:cxnLst/>
            <a:rect r="r" b="b" t="t" l="l"/>
            <a:pathLst>
              <a:path h="4114800" w="4812632">
                <a:moveTo>
                  <a:pt x="0" y="0"/>
                </a:moveTo>
                <a:lnTo>
                  <a:pt x="4812632" y="0"/>
                </a:lnTo>
                <a:lnTo>
                  <a:pt x="481263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10879" y="-67077"/>
            <a:ext cx="5309419" cy="4114800"/>
          </a:xfrm>
          <a:custGeom>
            <a:avLst/>
            <a:gdLst/>
            <a:ahLst/>
            <a:cxnLst/>
            <a:rect r="r" b="b" t="t" l="l"/>
            <a:pathLst>
              <a:path h="4114800" w="5309419">
                <a:moveTo>
                  <a:pt x="0" y="0"/>
                </a:moveTo>
                <a:lnTo>
                  <a:pt x="5309420" y="0"/>
                </a:lnTo>
                <a:lnTo>
                  <a:pt x="530942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0654805" y="1556254"/>
            <a:ext cx="7314156" cy="7406740"/>
          </a:xfrm>
          <a:custGeom>
            <a:avLst/>
            <a:gdLst/>
            <a:ahLst/>
            <a:cxnLst/>
            <a:rect r="r" b="b" t="t" l="l"/>
            <a:pathLst>
              <a:path h="7406740" w="7314156">
                <a:moveTo>
                  <a:pt x="0" y="0"/>
                </a:moveTo>
                <a:lnTo>
                  <a:pt x="7314156" y="0"/>
                </a:lnTo>
                <a:lnTo>
                  <a:pt x="7314156" y="7406741"/>
                </a:lnTo>
                <a:lnTo>
                  <a:pt x="0" y="7406741"/>
                </a:lnTo>
                <a:lnTo>
                  <a:pt x="0" y="0"/>
                </a:lnTo>
                <a:close/>
              </a:path>
            </a:pathLst>
          </a:custGeom>
          <a:blipFill>
            <a:blip r:embed="rId8"/>
            <a:stretch>
              <a:fillRect l="0" t="0" r="0" b="0"/>
            </a:stretch>
          </a:blipFill>
        </p:spPr>
      </p:sp>
      <p:sp>
        <p:nvSpPr>
          <p:cNvPr name="TextBox 7" id="7"/>
          <p:cNvSpPr txBox="true"/>
          <p:nvPr/>
        </p:nvSpPr>
        <p:spPr>
          <a:xfrm rot="0">
            <a:off x="1684292" y="7860362"/>
            <a:ext cx="7141707" cy="729878"/>
          </a:xfrm>
          <a:prstGeom prst="rect">
            <a:avLst/>
          </a:prstGeom>
        </p:spPr>
        <p:txBody>
          <a:bodyPr anchor="t" rtlCol="false" tIns="0" lIns="0" bIns="0" rIns="0">
            <a:spAutoFit/>
          </a:bodyPr>
          <a:lstStyle/>
          <a:p>
            <a:pPr algn="l" marL="456720" indent="-228360" lvl="1">
              <a:lnSpc>
                <a:spcPts val="2961"/>
              </a:lnSpc>
              <a:spcBef>
                <a:spcPct val="0"/>
              </a:spcBef>
              <a:buFont typeface="Arial"/>
              <a:buChar char="•"/>
            </a:pPr>
            <a:r>
              <a:rPr lang="en-US" sz="2115" spc="207">
                <a:solidFill>
                  <a:srgbClr val="F5FFF5"/>
                </a:solidFill>
                <a:latin typeface="Canva Sans"/>
                <a:ea typeface="Canva Sans"/>
                <a:cs typeface="Canva Sans"/>
                <a:sym typeface="Canva Sans"/>
              </a:rPr>
              <a:t>Identifies the specific device on that network.</a:t>
            </a:r>
          </a:p>
        </p:txBody>
      </p:sp>
      <p:sp>
        <p:nvSpPr>
          <p:cNvPr name="TextBox 8" id="8"/>
          <p:cNvSpPr txBox="true"/>
          <p:nvPr/>
        </p:nvSpPr>
        <p:spPr>
          <a:xfrm rot="0">
            <a:off x="1684292" y="6272778"/>
            <a:ext cx="7141707" cy="729878"/>
          </a:xfrm>
          <a:prstGeom prst="rect">
            <a:avLst/>
          </a:prstGeom>
        </p:spPr>
        <p:txBody>
          <a:bodyPr anchor="t" rtlCol="false" tIns="0" lIns="0" bIns="0" rIns="0">
            <a:spAutoFit/>
          </a:bodyPr>
          <a:lstStyle/>
          <a:p>
            <a:pPr algn="l" marL="456720" indent="-228360" lvl="1">
              <a:lnSpc>
                <a:spcPts val="2961"/>
              </a:lnSpc>
              <a:spcBef>
                <a:spcPct val="0"/>
              </a:spcBef>
              <a:buFont typeface="Arial"/>
              <a:buChar char="•"/>
            </a:pPr>
            <a:r>
              <a:rPr lang="en-US" sz="2115" spc="207">
                <a:solidFill>
                  <a:srgbClr val="F5FFF5"/>
                </a:solidFill>
                <a:latin typeface="Canva Sans"/>
                <a:ea typeface="Canva Sans"/>
                <a:cs typeface="Canva Sans"/>
                <a:sym typeface="Canva Sans"/>
              </a:rPr>
              <a:t>Identifies the network the device belongs to.</a:t>
            </a:r>
          </a:p>
        </p:txBody>
      </p:sp>
      <p:sp>
        <p:nvSpPr>
          <p:cNvPr name="TextBox 9" id="9"/>
          <p:cNvSpPr txBox="true"/>
          <p:nvPr/>
        </p:nvSpPr>
        <p:spPr>
          <a:xfrm rot="0">
            <a:off x="1684292" y="7174106"/>
            <a:ext cx="7141707" cy="479178"/>
          </a:xfrm>
          <a:prstGeom prst="rect">
            <a:avLst/>
          </a:prstGeom>
        </p:spPr>
        <p:txBody>
          <a:bodyPr anchor="t" rtlCol="false" tIns="0" lIns="0" bIns="0" rIns="0">
            <a:spAutoFit/>
          </a:bodyPr>
          <a:lstStyle/>
          <a:p>
            <a:pPr algn="l" marL="0" indent="0" lvl="0">
              <a:lnSpc>
                <a:spcPts val="3966"/>
              </a:lnSpc>
              <a:spcBef>
                <a:spcPct val="0"/>
              </a:spcBef>
            </a:pPr>
            <a:r>
              <a:rPr lang="en-US" b="true" sz="2644" spc="259" strike="noStrike" u="none">
                <a:solidFill>
                  <a:srgbClr val="CFF4FF"/>
                </a:solidFill>
                <a:latin typeface="Canva Sans Bold"/>
                <a:ea typeface="Canva Sans Bold"/>
                <a:cs typeface="Canva Sans Bold"/>
                <a:sym typeface="Canva Sans Bold"/>
              </a:rPr>
              <a:t>B. Host Part:</a:t>
            </a:r>
          </a:p>
        </p:txBody>
      </p:sp>
      <p:sp>
        <p:nvSpPr>
          <p:cNvPr name="TextBox 10" id="10"/>
          <p:cNvSpPr txBox="true"/>
          <p:nvPr/>
        </p:nvSpPr>
        <p:spPr>
          <a:xfrm rot="0">
            <a:off x="1684292" y="5503665"/>
            <a:ext cx="7141707" cy="479178"/>
          </a:xfrm>
          <a:prstGeom prst="rect">
            <a:avLst/>
          </a:prstGeom>
        </p:spPr>
        <p:txBody>
          <a:bodyPr anchor="t" rtlCol="false" tIns="0" lIns="0" bIns="0" rIns="0">
            <a:spAutoFit/>
          </a:bodyPr>
          <a:lstStyle/>
          <a:p>
            <a:pPr algn="l" marL="0" indent="0" lvl="0">
              <a:lnSpc>
                <a:spcPts val="3966"/>
              </a:lnSpc>
              <a:spcBef>
                <a:spcPct val="0"/>
              </a:spcBef>
            </a:pPr>
            <a:r>
              <a:rPr lang="en-US" b="true" sz="2644" spc="259" strike="noStrike" u="none">
                <a:solidFill>
                  <a:srgbClr val="CFF4FF"/>
                </a:solidFill>
                <a:latin typeface="Canva Sans Bold"/>
                <a:ea typeface="Canva Sans Bold"/>
                <a:cs typeface="Canva Sans Bold"/>
                <a:sym typeface="Canva Sans Bold"/>
              </a:rPr>
              <a:t>A. Network Part:</a:t>
            </a:r>
          </a:p>
        </p:txBody>
      </p:sp>
      <p:sp>
        <p:nvSpPr>
          <p:cNvPr name="TextBox 11" id="11"/>
          <p:cNvSpPr txBox="true"/>
          <p:nvPr/>
        </p:nvSpPr>
        <p:spPr>
          <a:xfrm rot="0">
            <a:off x="1989508" y="580704"/>
            <a:ext cx="7154492" cy="5200650"/>
          </a:xfrm>
          <a:prstGeom prst="rect">
            <a:avLst/>
          </a:prstGeom>
        </p:spPr>
        <p:txBody>
          <a:bodyPr anchor="t" rtlCol="false" tIns="0" lIns="0" bIns="0" rIns="0">
            <a:spAutoFit/>
          </a:bodyPr>
          <a:lstStyle/>
          <a:p>
            <a:pPr algn="ctr">
              <a:lnSpc>
                <a:spcPts val="5801"/>
              </a:lnSpc>
            </a:pPr>
            <a:r>
              <a:rPr lang="en-US" b="true" sz="4834">
                <a:solidFill>
                  <a:srgbClr val="F5FFF5"/>
                </a:solidFill>
                <a:latin typeface="Now Bold"/>
                <a:ea typeface="Now Bold"/>
                <a:cs typeface="Now Bold"/>
                <a:sym typeface="Now Bold"/>
              </a:rPr>
              <a:t>HOW IP ADDRESSES WORK?</a:t>
            </a:r>
          </a:p>
          <a:p>
            <a:pPr algn="l">
              <a:lnSpc>
                <a:spcPts val="2311"/>
              </a:lnSpc>
            </a:pPr>
          </a:p>
          <a:p>
            <a:pPr algn="l" marL="480663" indent="-240332" lvl="1">
              <a:lnSpc>
                <a:spcPts val="2671"/>
              </a:lnSpc>
              <a:buFont typeface="Arial"/>
              <a:buChar char="•"/>
            </a:pPr>
            <a:r>
              <a:rPr lang="en-US" sz="2226">
                <a:solidFill>
                  <a:srgbClr val="F5FFF5"/>
                </a:solidFill>
                <a:latin typeface="Canva Sans"/>
                <a:ea typeface="Canva Sans"/>
                <a:cs typeface="Canva Sans"/>
                <a:sym typeface="Canva Sans"/>
              </a:rPr>
              <a:t>WHEN A DEVICE WANTS TO SEND OR RECEIVE DATA</a:t>
            </a:r>
            <a:r>
              <a:rPr lang="en-US" b="true" sz="2226">
                <a:solidFill>
                  <a:srgbClr val="F5FFF5"/>
                </a:solidFill>
                <a:latin typeface="Canva Sans Bold"/>
                <a:ea typeface="Canva Sans Bold"/>
                <a:cs typeface="Canva Sans Bold"/>
                <a:sym typeface="Canva Sans Bold"/>
              </a:rPr>
              <a:t> ,</a:t>
            </a:r>
            <a:r>
              <a:rPr lang="en-US" sz="2226">
                <a:solidFill>
                  <a:srgbClr val="F5FFF5"/>
                </a:solidFill>
                <a:latin typeface="Canva Sans"/>
                <a:ea typeface="Canva Sans"/>
                <a:cs typeface="Canva Sans"/>
                <a:sym typeface="Canva Sans"/>
              </a:rPr>
              <a:t>ITS </a:t>
            </a:r>
          </a:p>
          <a:p>
            <a:pPr algn="l">
              <a:lnSpc>
                <a:spcPts val="2671"/>
              </a:lnSpc>
            </a:pPr>
            <a:r>
              <a:rPr lang="en-US" sz="2226">
                <a:solidFill>
                  <a:srgbClr val="F5FFF5"/>
                </a:solidFill>
                <a:latin typeface="Canva Sans"/>
                <a:ea typeface="Canva Sans"/>
                <a:cs typeface="Canva Sans"/>
                <a:sym typeface="Canva Sans"/>
              </a:rPr>
              <a:t>      </a:t>
            </a:r>
            <a:r>
              <a:rPr lang="en-US" sz="2226">
                <a:solidFill>
                  <a:srgbClr val="F5FFF5"/>
                </a:solidFill>
                <a:latin typeface="Canva Sans"/>
                <a:ea typeface="Canva Sans"/>
                <a:cs typeface="Canva Sans"/>
                <a:sym typeface="Canva Sans"/>
              </a:rPr>
              <a:t>IP ADDRESS SERVES AS A DESTINATION OR SOURCE.</a:t>
            </a:r>
          </a:p>
          <a:p>
            <a:pPr algn="l">
              <a:lnSpc>
                <a:spcPts val="2671"/>
              </a:lnSpc>
            </a:pPr>
          </a:p>
          <a:p>
            <a:pPr algn="l" marL="480663" indent="-240332" lvl="1">
              <a:lnSpc>
                <a:spcPts val="2671"/>
              </a:lnSpc>
              <a:buFont typeface="Arial"/>
              <a:buChar char="•"/>
            </a:pPr>
            <a:r>
              <a:rPr lang="en-US" sz="2226">
                <a:solidFill>
                  <a:srgbClr val="F5FFF5"/>
                </a:solidFill>
                <a:latin typeface="Canva Sans"/>
                <a:ea typeface="Canva Sans"/>
                <a:cs typeface="Canva Sans"/>
                <a:sym typeface="Canva Sans"/>
              </a:rPr>
              <a:t>Data packets are sent accross networks, with routers helping direct these packets to their correct destination using IPS.</a:t>
            </a:r>
          </a:p>
          <a:p>
            <a:pPr algn="l">
              <a:lnSpc>
                <a:spcPts val="2671"/>
              </a:lnSpc>
            </a:pPr>
          </a:p>
          <a:p>
            <a:pPr algn="l" marL="480663" indent="-240332" lvl="1">
              <a:lnSpc>
                <a:spcPts val="2671"/>
              </a:lnSpc>
              <a:buFont typeface="Arial"/>
              <a:buChar char="•"/>
            </a:pPr>
            <a:r>
              <a:rPr lang="en-US" sz="2226">
                <a:solidFill>
                  <a:srgbClr val="F5FFF5"/>
                </a:solidFill>
                <a:latin typeface="Canva Sans"/>
                <a:ea typeface="Canva Sans"/>
                <a:cs typeface="Canva Sans"/>
                <a:sym typeface="Canva Sans"/>
              </a:rPr>
              <a:t>Each IP Address has </a:t>
            </a:r>
            <a:r>
              <a:rPr lang="en-US" b="true" sz="2226">
                <a:solidFill>
                  <a:srgbClr val="F5FFF5"/>
                </a:solidFill>
                <a:latin typeface="Canva Sans Bold"/>
                <a:ea typeface="Canva Sans Bold"/>
                <a:cs typeface="Canva Sans Bold"/>
                <a:sym typeface="Canva Sans Bold"/>
              </a:rPr>
              <a:t>two main parts</a:t>
            </a:r>
            <a:r>
              <a:rPr lang="en-US" sz="2226">
                <a:solidFill>
                  <a:srgbClr val="F5FFF5"/>
                </a:solidFill>
                <a:latin typeface="Canva Sans"/>
                <a:ea typeface="Canva Sans"/>
                <a:cs typeface="Canva Sans"/>
                <a:sym typeface="Canva Sans"/>
              </a:rPr>
              <a:t>:</a:t>
            </a:r>
          </a:p>
          <a:p>
            <a:pPr algn="l" marL="0" indent="0" lvl="0">
              <a:lnSpc>
                <a:spcPts val="6161"/>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10800000">
            <a:off x="158506" y="8863057"/>
            <a:ext cx="13457996" cy="3264379"/>
            <a:chOff x="0" y="0"/>
            <a:chExt cx="17943995" cy="4352506"/>
          </a:xfrm>
        </p:grpSpPr>
        <p:sp>
          <p:nvSpPr>
            <p:cNvPr name="Freeform 3" id="3"/>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5" id="5"/>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Freeform 7" id="7"/>
          <p:cNvSpPr/>
          <p:nvPr/>
        </p:nvSpPr>
        <p:spPr>
          <a:xfrm flipH="false" flipV="false" rot="6150721">
            <a:off x="7176230" y="4787791"/>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4"/>
            <a:stretch>
              <a:fillRect l="0" t="-137172" r="0" b="0"/>
            </a:stretch>
          </a:blipFill>
        </p:spPr>
      </p:sp>
      <p:grpSp>
        <p:nvGrpSpPr>
          <p:cNvPr name="Group 8" id="8"/>
          <p:cNvGrpSpPr>
            <a:grpSpLocks noChangeAspect="true"/>
          </p:cNvGrpSpPr>
          <p:nvPr/>
        </p:nvGrpSpPr>
        <p:grpSpPr>
          <a:xfrm rot="0">
            <a:off x="13146094" y="208247"/>
            <a:ext cx="6254290" cy="10287000"/>
            <a:chOff x="0" y="0"/>
            <a:chExt cx="3860673" cy="6350000"/>
          </a:xfrm>
        </p:grpSpPr>
        <p:sp>
          <p:nvSpPr>
            <p:cNvPr name="Freeform 9" id="9"/>
            <p:cNvSpPr/>
            <p:nvPr/>
          </p:nvSpPr>
          <p:spPr>
            <a:xfrm flipH="false" flipV="false" rot="0">
              <a:off x="0" y="0"/>
              <a:ext cx="3860673" cy="6350000"/>
            </a:xfrm>
            <a:custGeom>
              <a:avLst/>
              <a:gdLst/>
              <a:ahLst/>
              <a:cxnLst/>
              <a:rect r="r" b="b" t="t" l="l"/>
              <a:pathLst>
                <a:path h="6350000" w="3860673">
                  <a:moveTo>
                    <a:pt x="3860673" y="0"/>
                  </a:moveTo>
                  <a:lnTo>
                    <a:pt x="2341753" y="6350000"/>
                  </a:lnTo>
                  <a:lnTo>
                    <a:pt x="0" y="6350000"/>
                  </a:lnTo>
                  <a:lnTo>
                    <a:pt x="1518920" y="0"/>
                  </a:lnTo>
                  <a:lnTo>
                    <a:pt x="3860673" y="0"/>
                  </a:lnTo>
                  <a:close/>
                </a:path>
              </a:pathLst>
            </a:custGeom>
            <a:blipFill>
              <a:blip r:embed="rId5"/>
              <a:stretch>
                <a:fillRect l="-73436" t="0" r="-73436" b="0"/>
              </a:stretch>
            </a:blipFill>
          </p:spPr>
        </p:sp>
      </p:grpSp>
      <p:sp>
        <p:nvSpPr>
          <p:cNvPr name="Freeform 10" id="10"/>
          <p:cNvSpPr/>
          <p:nvPr/>
        </p:nvSpPr>
        <p:spPr>
          <a:xfrm flipH="false" flipV="false" rot="-4615544">
            <a:off x="11805065" y="5270949"/>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4"/>
            <a:stretch>
              <a:fillRect l="0" t="-137172" r="0" b="0"/>
            </a:stretch>
          </a:blipFill>
        </p:spPr>
      </p:sp>
      <p:grpSp>
        <p:nvGrpSpPr>
          <p:cNvPr name="Group 11" id="11"/>
          <p:cNvGrpSpPr/>
          <p:nvPr/>
        </p:nvGrpSpPr>
        <p:grpSpPr>
          <a:xfrm rot="-10800000">
            <a:off x="15966396" y="9258300"/>
            <a:ext cx="13457996" cy="3264379"/>
            <a:chOff x="0" y="0"/>
            <a:chExt cx="17943995" cy="4352506"/>
          </a:xfrm>
        </p:grpSpPr>
        <p:sp>
          <p:nvSpPr>
            <p:cNvPr name="Freeform 12" id="12"/>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14" id="14"/>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TextBox 16" id="16"/>
          <p:cNvSpPr txBox="true"/>
          <p:nvPr/>
        </p:nvSpPr>
        <p:spPr>
          <a:xfrm rot="0">
            <a:off x="2403903" y="418808"/>
            <a:ext cx="10742191" cy="2247900"/>
          </a:xfrm>
          <a:prstGeom prst="rect">
            <a:avLst/>
          </a:prstGeom>
        </p:spPr>
        <p:txBody>
          <a:bodyPr anchor="t" rtlCol="false" tIns="0" lIns="0" bIns="0" rIns="0">
            <a:spAutoFit/>
          </a:bodyPr>
          <a:lstStyle/>
          <a:p>
            <a:pPr algn="ctr" marL="0" indent="0" lvl="0">
              <a:lnSpc>
                <a:spcPts val="8785"/>
              </a:lnSpc>
              <a:spcBef>
                <a:spcPct val="0"/>
              </a:spcBef>
            </a:pPr>
            <a:r>
              <a:rPr lang="en-US" b="true" sz="7321">
                <a:solidFill>
                  <a:srgbClr val="FFFFFF"/>
                </a:solidFill>
                <a:latin typeface="Now Bold"/>
                <a:ea typeface="Now Bold"/>
                <a:cs typeface="Now Bold"/>
                <a:sym typeface="Now Bold"/>
              </a:rPr>
              <a:t>IP ADDRESSES AND THE DNS</a:t>
            </a:r>
          </a:p>
        </p:txBody>
      </p:sp>
      <p:sp>
        <p:nvSpPr>
          <p:cNvPr name="TextBox 17" id="17"/>
          <p:cNvSpPr txBox="true"/>
          <p:nvPr/>
        </p:nvSpPr>
        <p:spPr>
          <a:xfrm rot="0">
            <a:off x="0" y="2902423"/>
            <a:ext cx="14761886" cy="454554"/>
          </a:xfrm>
          <a:prstGeom prst="rect">
            <a:avLst/>
          </a:prstGeom>
        </p:spPr>
        <p:txBody>
          <a:bodyPr anchor="t" rtlCol="false" tIns="0" lIns="0" bIns="0" rIns="0">
            <a:spAutoFit/>
          </a:bodyPr>
          <a:lstStyle/>
          <a:p>
            <a:pPr algn="ctr">
              <a:lnSpc>
                <a:spcPts val="3609"/>
              </a:lnSpc>
              <a:spcBef>
                <a:spcPct val="0"/>
              </a:spcBef>
            </a:pPr>
            <a:r>
              <a:rPr lang="en-US" sz="2615">
                <a:solidFill>
                  <a:srgbClr val="FFFFFF"/>
                </a:solidFill>
                <a:latin typeface="Canva Sans"/>
                <a:ea typeface="Canva Sans"/>
                <a:cs typeface="Canva Sans"/>
                <a:sym typeface="Canva Sans"/>
              </a:rPr>
              <a:t>The  DOMAIN NAME SYSTEM (DNS) is an essential part of how the internet works</a:t>
            </a:r>
          </a:p>
        </p:txBody>
      </p:sp>
      <p:sp>
        <p:nvSpPr>
          <p:cNvPr name="TextBox 18" id="18"/>
          <p:cNvSpPr txBox="true"/>
          <p:nvPr/>
        </p:nvSpPr>
        <p:spPr>
          <a:xfrm rot="0">
            <a:off x="0" y="3576052"/>
            <a:ext cx="4549984" cy="662939"/>
          </a:xfrm>
          <a:prstGeom prst="rect">
            <a:avLst/>
          </a:prstGeom>
        </p:spPr>
        <p:txBody>
          <a:bodyPr anchor="t" rtlCol="false" tIns="0" lIns="0" bIns="0" rIns="0">
            <a:spAutoFit/>
          </a:bodyPr>
          <a:lstStyle/>
          <a:p>
            <a:pPr algn="ctr" marL="842016" indent="-421008" lvl="1">
              <a:lnSpc>
                <a:spcPts val="5460"/>
              </a:lnSpc>
              <a:buFont typeface="Arial"/>
              <a:buChar char="•"/>
            </a:pPr>
            <a:r>
              <a:rPr lang="en-US" b="true" sz="3900">
                <a:solidFill>
                  <a:srgbClr val="B092C8"/>
                </a:solidFill>
                <a:latin typeface="Canva Sans Bold"/>
                <a:ea typeface="Canva Sans Bold"/>
                <a:cs typeface="Canva Sans Bold"/>
                <a:sym typeface="Canva Sans Bold"/>
              </a:rPr>
              <a:t>Prime purpose:</a:t>
            </a:r>
          </a:p>
        </p:txBody>
      </p:sp>
      <p:sp>
        <p:nvSpPr>
          <p:cNvPr name="TextBox 19" id="19"/>
          <p:cNvSpPr txBox="true"/>
          <p:nvPr/>
        </p:nvSpPr>
        <p:spPr>
          <a:xfrm rot="0">
            <a:off x="590999" y="4181841"/>
            <a:ext cx="13878137" cy="911754"/>
          </a:xfrm>
          <a:prstGeom prst="rect">
            <a:avLst/>
          </a:prstGeom>
        </p:spPr>
        <p:txBody>
          <a:bodyPr anchor="t" rtlCol="false" tIns="0" lIns="0" bIns="0" rIns="0">
            <a:spAutoFit/>
          </a:bodyPr>
          <a:lstStyle/>
          <a:p>
            <a:pPr algn="l">
              <a:lnSpc>
                <a:spcPts val="3609"/>
              </a:lnSpc>
              <a:spcBef>
                <a:spcPct val="0"/>
              </a:spcBef>
            </a:pPr>
            <a:r>
              <a:rPr lang="en-US" sz="2615">
                <a:solidFill>
                  <a:srgbClr val="FFFFFF"/>
                </a:solidFill>
                <a:latin typeface="Canva Sans"/>
                <a:ea typeface="Canva Sans"/>
                <a:cs typeface="Canva Sans"/>
                <a:sym typeface="Canva Sans"/>
              </a:rPr>
              <a:t>To translate HUMAN-READABLE  domain names into MACHINE-READABLE IP addresses </a:t>
            </a:r>
          </a:p>
        </p:txBody>
      </p:sp>
      <p:sp>
        <p:nvSpPr>
          <p:cNvPr name="TextBox 20" id="20"/>
          <p:cNvSpPr txBox="true"/>
          <p:nvPr/>
        </p:nvSpPr>
        <p:spPr>
          <a:xfrm rot="0">
            <a:off x="0" y="5275547"/>
            <a:ext cx="5168756" cy="662939"/>
          </a:xfrm>
          <a:prstGeom prst="rect">
            <a:avLst/>
          </a:prstGeom>
        </p:spPr>
        <p:txBody>
          <a:bodyPr anchor="t" rtlCol="false" tIns="0" lIns="0" bIns="0" rIns="0">
            <a:spAutoFit/>
          </a:bodyPr>
          <a:lstStyle/>
          <a:p>
            <a:pPr algn="ctr" marL="842016" indent="-421008" lvl="1">
              <a:lnSpc>
                <a:spcPts val="5460"/>
              </a:lnSpc>
              <a:buFont typeface="Arial"/>
              <a:buChar char="•"/>
            </a:pPr>
            <a:r>
              <a:rPr lang="en-US" b="true" sz="3900">
                <a:solidFill>
                  <a:srgbClr val="B092C8"/>
                </a:solidFill>
                <a:latin typeface="Canva Sans Bold"/>
                <a:ea typeface="Canva Sans Bold"/>
                <a:cs typeface="Canva Sans Bold"/>
                <a:sym typeface="Canva Sans Bold"/>
              </a:rPr>
              <a:t>Why DNS Exists:</a:t>
            </a:r>
          </a:p>
        </p:txBody>
      </p:sp>
      <p:sp>
        <p:nvSpPr>
          <p:cNvPr name="TextBox 21" id="21"/>
          <p:cNvSpPr txBox="true"/>
          <p:nvPr/>
        </p:nvSpPr>
        <p:spPr>
          <a:xfrm rot="0">
            <a:off x="590999" y="6051786"/>
            <a:ext cx="13697662" cy="1826154"/>
          </a:xfrm>
          <a:prstGeom prst="rect">
            <a:avLst/>
          </a:prstGeom>
        </p:spPr>
        <p:txBody>
          <a:bodyPr anchor="t" rtlCol="false" tIns="0" lIns="0" bIns="0" rIns="0">
            <a:spAutoFit/>
          </a:bodyPr>
          <a:lstStyle/>
          <a:p>
            <a:pPr algn="l">
              <a:lnSpc>
                <a:spcPts val="3609"/>
              </a:lnSpc>
              <a:spcBef>
                <a:spcPct val="0"/>
              </a:spcBef>
            </a:pPr>
            <a:r>
              <a:rPr lang="en-US" sz="2615">
                <a:solidFill>
                  <a:srgbClr val="FFFFFF"/>
                </a:solidFill>
                <a:latin typeface="Canva Sans"/>
                <a:ea typeface="Canva Sans"/>
                <a:cs typeface="Canva Sans"/>
                <a:sym typeface="Canva Sans"/>
              </a:rPr>
              <a:t>While computers and devices on the internet use IP Addresses to communicate, IP Addresses are hard for humans to remember. DNS was created to solve this problem. It acts like the internets “PHONE BOOK”, matching domain names with the corresponding IP Addresses that need to connect.</a:t>
            </a:r>
          </a:p>
        </p:txBody>
      </p:sp>
      <p:sp>
        <p:nvSpPr>
          <p:cNvPr name="TextBox 22" id="22"/>
          <p:cNvSpPr txBox="true"/>
          <p:nvPr/>
        </p:nvSpPr>
        <p:spPr>
          <a:xfrm rot="0">
            <a:off x="-309386" y="7887466"/>
            <a:ext cx="5168756" cy="662939"/>
          </a:xfrm>
          <a:prstGeom prst="rect">
            <a:avLst/>
          </a:prstGeom>
        </p:spPr>
        <p:txBody>
          <a:bodyPr anchor="t" rtlCol="false" tIns="0" lIns="0" bIns="0" rIns="0">
            <a:spAutoFit/>
          </a:bodyPr>
          <a:lstStyle/>
          <a:p>
            <a:pPr algn="ctr">
              <a:lnSpc>
                <a:spcPts val="5460"/>
              </a:lnSpc>
            </a:pPr>
            <a:r>
              <a:rPr lang="en-US" sz="3900" b="true">
                <a:solidFill>
                  <a:srgbClr val="E9EFF6"/>
                </a:solidFill>
                <a:latin typeface="Canva Sans Bold"/>
                <a:ea typeface="Canva Sans Bold"/>
                <a:cs typeface="Canva Sans Bold"/>
                <a:sym typeface="Canva Sans Bold"/>
              </a:rPr>
              <a:t>Example:</a:t>
            </a:r>
          </a:p>
        </p:txBody>
      </p:sp>
      <p:sp>
        <p:nvSpPr>
          <p:cNvPr name="TextBox 23" id="23"/>
          <p:cNvSpPr txBox="true"/>
          <p:nvPr/>
        </p:nvSpPr>
        <p:spPr>
          <a:xfrm rot="0">
            <a:off x="2928165" y="8116066"/>
            <a:ext cx="9203805" cy="1826154"/>
          </a:xfrm>
          <a:prstGeom prst="rect">
            <a:avLst/>
          </a:prstGeom>
        </p:spPr>
        <p:txBody>
          <a:bodyPr anchor="t" rtlCol="false" tIns="0" lIns="0" bIns="0" rIns="0">
            <a:spAutoFit/>
          </a:bodyPr>
          <a:lstStyle/>
          <a:p>
            <a:pPr algn="ctr">
              <a:lnSpc>
                <a:spcPts val="3609"/>
              </a:lnSpc>
            </a:pPr>
            <a:r>
              <a:rPr lang="en-US" sz="2615">
                <a:solidFill>
                  <a:srgbClr val="FFFFFF"/>
                </a:solidFill>
                <a:latin typeface="Canva Sans"/>
                <a:ea typeface="Canva Sans"/>
                <a:cs typeface="Canva Sans"/>
                <a:sym typeface="Canva Sans"/>
              </a:rPr>
              <a:t>www.wikipedia.org -------&gt; 91.198.174.192.</a:t>
            </a:r>
          </a:p>
          <a:p>
            <a:pPr algn="ctr">
              <a:lnSpc>
                <a:spcPts val="3609"/>
              </a:lnSpc>
            </a:pPr>
          </a:p>
          <a:p>
            <a:pPr algn="ctr">
              <a:lnSpc>
                <a:spcPts val="3609"/>
              </a:lnSpc>
              <a:spcBef>
                <a:spcPct val="0"/>
              </a:spcBef>
            </a:pPr>
            <a:r>
              <a:rPr lang="en-US" sz="2615">
                <a:solidFill>
                  <a:srgbClr val="FFFFFF"/>
                </a:solidFill>
                <a:latin typeface="Canva Sans"/>
                <a:ea typeface="Canva Sans"/>
                <a:cs typeface="Canva Sans"/>
                <a:sym typeface="Canva Sans"/>
              </a:rPr>
              <a:t>(</a:t>
            </a:r>
            <a:r>
              <a:rPr lang="en-US" sz="2615" i="true">
                <a:solidFill>
                  <a:srgbClr val="FFFFFF"/>
                </a:solidFill>
                <a:latin typeface="Canva Sans Italics"/>
                <a:ea typeface="Canva Sans Italics"/>
                <a:cs typeface="Canva Sans Italics"/>
                <a:sym typeface="Canva Sans Italics"/>
              </a:rPr>
              <a:t>note that ips of large websites may vary depending upon region to ensure high performance)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AutoShape 2" id="2"/>
          <p:cNvSpPr/>
          <p:nvPr/>
        </p:nvSpPr>
        <p:spPr>
          <a:xfrm>
            <a:off x="5079361" y="3574441"/>
            <a:ext cx="0" cy="4676296"/>
          </a:xfrm>
          <a:prstGeom prst="line">
            <a:avLst/>
          </a:prstGeom>
          <a:ln cap="flat" w="47625">
            <a:solidFill>
              <a:srgbClr val="FFFFFF"/>
            </a:solidFill>
            <a:prstDash val="solid"/>
            <a:headEnd type="none" len="sm" w="sm"/>
            <a:tailEnd type="none" len="sm" w="sm"/>
          </a:ln>
        </p:spPr>
      </p:sp>
      <p:grpSp>
        <p:nvGrpSpPr>
          <p:cNvPr name="Group 3" id="3"/>
          <p:cNvGrpSpPr/>
          <p:nvPr/>
        </p:nvGrpSpPr>
        <p:grpSpPr>
          <a:xfrm rot="-10800000">
            <a:off x="81160" y="9258300"/>
            <a:ext cx="13457996" cy="3264379"/>
            <a:chOff x="0" y="0"/>
            <a:chExt cx="17943995" cy="4352506"/>
          </a:xfrm>
        </p:grpSpPr>
        <p:sp>
          <p:nvSpPr>
            <p:cNvPr name="Freeform 4" id="4"/>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6" id="6"/>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Freeform 8" id="8"/>
          <p:cNvSpPr/>
          <p:nvPr/>
        </p:nvSpPr>
        <p:spPr>
          <a:xfrm flipH="false" flipV="false" rot="6150721">
            <a:off x="7176230" y="4787791"/>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4"/>
            <a:stretch>
              <a:fillRect l="0" t="-137172" r="0" b="0"/>
            </a:stretch>
          </a:blipFill>
        </p:spPr>
      </p:sp>
      <p:sp>
        <p:nvSpPr>
          <p:cNvPr name="Freeform 9" id="9"/>
          <p:cNvSpPr/>
          <p:nvPr/>
        </p:nvSpPr>
        <p:spPr>
          <a:xfrm flipH="false" flipV="false" rot="-4615544">
            <a:off x="11805065" y="5270949"/>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4"/>
            <a:stretch>
              <a:fillRect l="0" t="-137172" r="0" b="0"/>
            </a:stretch>
          </a:blipFill>
        </p:spPr>
      </p:sp>
      <p:grpSp>
        <p:nvGrpSpPr>
          <p:cNvPr name="Group 10" id="10"/>
          <p:cNvGrpSpPr/>
          <p:nvPr/>
        </p:nvGrpSpPr>
        <p:grpSpPr>
          <a:xfrm rot="-10800000">
            <a:off x="15966396" y="9258300"/>
            <a:ext cx="13457996" cy="3264379"/>
            <a:chOff x="0" y="0"/>
            <a:chExt cx="17943995" cy="4352506"/>
          </a:xfrm>
        </p:grpSpPr>
        <p:sp>
          <p:nvSpPr>
            <p:cNvPr name="Freeform 11" id="11"/>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13" id="13"/>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AutoShape 15" id="15"/>
          <p:cNvSpPr/>
          <p:nvPr/>
        </p:nvSpPr>
        <p:spPr>
          <a:xfrm>
            <a:off x="10155135" y="3573157"/>
            <a:ext cx="0" cy="4676296"/>
          </a:xfrm>
          <a:prstGeom prst="line">
            <a:avLst/>
          </a:prstGeom>
          <a:ln cap="flat" w="47625">
            <a:solidFill>
              <a:srgbClr val="FFFFFF"/>
            </a:solidFill>
            <a:prstDash val="solid"/>
            <a:headEnd type="none" len="sm" w="sm"/>
            <a:tailEnd type="none" len="sm" w="sm"/>
          </a:ln>
        </p:spPr>
      </p:sp>
      <p:sp>
        <p:nvSpPr>
          <p:cNvPr name="Freeform 16" id="16"/>
          <p:cNvSpPr/>
          <p:nvPr/>
        </p:nvSpPr>
        <p:spPr>
          <a:xfrm flipH="false" flipV="false" rot="727175">
            <a:off x="-2099979" y="8002314"/>
            <a:ext cx="7179341" cy="6524226"/>
          </a:xfrm>
          <a:custGeom>
            <a:avLst/>
            <a:gdLst/>
            <a:ahLst/>
            <a:cxnLst/>
            <a:rect r="r" b="b" t="t" l="l"/>
            <a:pathLst>
              <a:path h="6524226" w="7179341">
                <a:moveTo>
                  <a:pt x="0" y="0"/>
                </a:moveTo>
                <a:lnTo>
                  <a:pt x="7179340" y="0"/>
                </a:lnTo>
                <a:lnTo>
                  <a:pt x="7179340" y="6524225"/>
                </a:lnTo>
                <a:lnTo>
                  <a:pt x="0" y="6524225"/>
                </a:lnTo>
                <a:lnTo>
                  <a:pt x="0" y="0"/>
                </a:lnTo>
                <a:close/>
              </a:path>
            </a:pathLst>
          </a:custGeom>
          <a:blipFill>
            <a:blip r:embed="rId5"/>
            <a:stretch>
              <a:fillRect l="0" t="0" r="0" b="0"/>
            </a:stretch>
          </a:blipFill>
        </p:spPr>
      </p:sp>
      <p:sp>
        <p:nvSpPr>
          <p:cNvPr name="Freeform 17" id="17"/>
          <p:cNvSpPr/>
          <p:nvPr/>
        </p:nvSpPr>
        <p:spPr>
          <a:xfrm flipH="false" flipV="false" rot="0">
            <a:off x="1332984" y="8249453"/>
            <a:ext cx="2386892" cy="1700661"/>
          </a:xfrm>
          <a:custGeom>
            <a:avLst/>
            <a:gdLst/>
            <a:ahLst/>
            <a:cxnLst/>
            <a:rect r="r" b="b" t="t" l="l"/>
            <a:pathLst>
              <a:path h="1700661" w="2386892">
                <a:moveTo>
                  <a:pt x="0" y="0"/>
                </a:moveTo>
                <a:lnTo>
                  <a:pt x="2386892" y="0"/>
                </a:lnTo>
                <a:lnTo>
                  <a:pt x="2386892" y="1700661"/>
                </a:lnTo>
                <a:lnTo>
                  <a:pt x="0" y="17006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2106643" y="6895312"/>
            <a:ext cx="762975" cy="971380"/>
          </a:xfrm>
          <a:custGeom>
            <a:avLst/>
            <a:gdLst/>
            <a:ahLst/>
            <a:cxnLst/>
            <a:rect r="r" b="b" t="t" l="l"/>
            <a:pathLst>
              <a:path h="971380" w="762975">
                <a:moveTo>
                  <a:pt x="0" y="0"/>
                </a:moveTo>
                <a:lnTo>
                  <a:pt x="762975" y="0"/>
                </a:lnTo>
                <a:lnTo>
                  <a:pt x="762975" y="971380"/>
                </a:lnTo>
                <a:lnTo>
                  <a:pt x="0" y="9713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0">
            <a:off x="15966396" y="2574810"/>
            <a:ext cx="6408479" cy="6408479"/>
          </a:xfrm>
          <a:custGeom>
            <a:avLst/>
            <a:gdLst/>
            <a:ahLst/>
            <a:cxnLst/>
            <a:rect r="r" b="b" t="t" l="l"/>
            <a:pathLst>
              <a:path h="6408479" w="6408479">
                <a:moveTo>
                  <a:pt x="0" y="0"/>
                </a:moveTo>
                <a:lnTo>
                  <a:pt x="6408479" y="0"/>
                </a:lnTo>
                <a:lnTo>
                  <a:pt x="6408479" y="6408478"/>
                </a:lnTo>
                <a:lnTo>
                  <a:pt x="0" y="640847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0" id="20"/>
          <p:cNvSpPr/>
          <p:nvPr/>
        </p:nvSpPr>
        <p:spPr>
          <a:xfrm flipH="false" flipV="false" rot="0">
            <a:off x="10885102" y="1028700"/>
            <a:ext cx="1045763" cy="1372719"/>
          </a:xfrm>
          <a:custGeom>
            <a:avLst/>
            <a:gdLst/>
            <a:ahLst/>
            <a:cxnLst/>
            <a:rect r="r" b="b" t="t" l="l"/>
            <a:pathLst>
              <a:path h="1372719" w="1045763">
                <a:moveTo>
                  <a:pt x="0" y="0"/>
                </a:moveTo>
                <a:lnTo>
                  <a:pt x="1045763" y="0"/>
                </a:lnTo>
                <a:lnTo>
                  <a:pt x="1045763" y="1372719"/>
                </a:lnTo>
                <a:lnTo>
                  <a:pt x="0" y="137271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1" id="21"/>
          <p:cNvSpPr txBox="true"/>
          <p:nvPr/>
        </p:nvSpPr>
        <p:spPr>
          <a:xfrm rot="0">
            <a:off x="5761574" y="4867295"/>
            <a:ext cx="4026849" cy="2283354"/>
          </a:xfrm>
          <a:prstGeom prst="rect">
            <a:avLst/>
          </a:prstGeom>
        </p:spPr>
        <p:txBody>
          <a:bodyPr anchor="t" rtlCol="false" tIns="0" lIns="0" bIns="0" rIns="0">
            <a:spAutoFit/>
          </a:bodyPr>
          <a:lstStyle/>
          <a:p>
            <a:pPr algn="ctr">
              <a:lnSpc>
                <a:spcPts val="3609"/>
              </a:lnSpc>
            </a:pPr>
            <a:r>
              <a:rPr lang="en-US" sz="2615">
                <a:solidFill>
                  <a:srgbClr val="FFFFFF"/>
                </a:solidFill>
                <a:latin typeface="Canva Sans"/>
                <a:ea typeface="Canva Sans"/>
                <a:cs typeface="Canva Sans"/>
                <a:sym typeface="Canva Sans"/>
              </a:rPr>
              <a:t>A. IPv4 (Internet Protocol Version 4)</a:t>
            </a:r>
          </a:p>
          <a:p>
            <a:pPr algn="ctr">
              <a:lnSpc>
                <a:spcPts val="3609"/>
              </a:lnSpc>
            </a:pPr>
          </a:p>
          <a:p>
            <a:pPr algn="ctr" marL="0" indent="0" lvl="0">
              <a:lnSpc>
                <a:spcPts val="3609"/>
              </a:lnSpc>
              <a:spcBef>
                <a:spcPct val="0"/>
              </a:spcBef>
            </a:pPr>
            <a:r>
              <a:rPr lang="en-US" sz="2615">
                <a:solidFill>
                  <a:srgbClr val="FFFFFF"/>
                </a:solidFill>
                <a:latin typeface="Canva Sans"/>
                <a:ea typeface="Canva Sans"/>
                <a:cs typeface="Canva Sans"/>
                <a:sym typeface="Canva Sans"/>
              </a:rPr>
              <a:t>IPv6 (Internet Protocol Version 6)</a:t>
            </a:r>
          </a:p>
        </p:txBody>
      </p:sp>
      <p:sp>
        <p:nvSpPr>
          <p:cNvPr name="TextBox 22" id="22"/>
          <p:cNvSpPr txBox="true"/>
          <p:nvPr/>
        </p:nvSpPr>
        <p:spPr>
          <a:xfrm rot="0">
            <a:off x="4285999" y="702411"/>
            <a:ext cx="6977998" cy="2461171"/>
          </a:xfrm>
          <a:prstGeom prst="rect">
            <a:avLst/>
          </a:prstGeom>
        </p:spPr>
        <p:txBody>
          <a:bodyPr anchor="t" rtlCol="false" tIns="0" lIns="0" bIns="0" rIns="0">
            <a:spAutoFit/>
          </a:bodyPr>
          <a:lstStyle/>
          <a:p>
            <a:pPr algn="ctr" marL="0" indent="0" lvl="0">
              <a:lnSpc>
                <a:spcPts val="9625"/>
              </a:lnSpc>
              <a:spcBef>
                <a:spcPct val="0"/>
              </a:spcBef>
            </a:pPr>
            <a:r>
              <a:rPr lang="en-US" b="true" sz="8020">
                <a:solidFill>
                  <a:srgbClr val="FFFFFF"/>
                </a:solidFill>
                <a:latin typeface="Now Bold"/>
                <a:ea typeface="Now Bold"/>
                <a:cs typeface="Now Bold"/>
                <a:sym typeface="Now Bold"/>
              </a:rPr>
              <a:t>TYPES OF IP ADDRESS</a:t>
            </a:r>
          </a:p>
        </p:txBody>
      </p:sp>
      <p:sp>
        <p:nvSpPr>
          <p:cNvPr name="TextBox 23" id="23"/>
          <p:cNvSpPr txBox="true"/>
          <p:nvPr/>
        </p:nvSpPr>
        <p:spPr>
          <a:xfrm rot="0">
            <a:off x="687579" y="4867295"/>
            <a:ext cx="4026849" cy="911754"/>
          </a:xfrm>
          <a:prstGeom prst="rect">
            <a:avLst/>
          </a:prstGeom>
        </p:spPr>
        <p:txBody>
          <a:bodyPr anchor="t" rtlCol="false" tIns="0" lIns="0" bIns="0" rIns="0">
            <a:spAutoFit/>
          </a:bodyPr>
          <a:lstStyle/>
          <a:p>
            <a:pPr algn="ctr">
              <a:lnSpc>
                <a:spcPts val="3609"/>
              </a:lnSpc>
            </a:pPr>
            <a:r>
              <a:rPr lang="en-US" sz="2615">
                <a:solidFill>
                  <a:srgbClr val="FFFFFF"/>
                </a:solidFill>
                <a:latin typeface="Canva Sans"/>
                <a:ea typeface="Canva Sans"/>
                <a:cs typeface="Canva Sans"/>
                <a:sym typeface="Canva Sans"/>
              </a:rPr>
              <a:t>A. Static IP Address</a:t>
            </a:r>
          </a:p>
          <a:p>
            <a:pPr algn="ctr" marL="0" indent="0" lvl="0">
              <a:lnSpc>
                <a:spcPts val="3609"/>
              </a:lnSpc>
              <a:spcBef>
                <a:spcPct val="0"/>
              </a:spcBef>
            </a:pPr>
          </a:p>
        </p:txBody>
      </p:sp>
      <p:sp>
        <p:nvSpPr>
          <p:cNvPr name="TextBox 24" id="24"/>
          <p:cNvSpPr txBox="true"/>
          <p:nvPr/>
        </p:nvSpPr>
        <p:spPr>
          <a:xfrm rot="0">
            <a:off x="513005" y="3526816"/>
            <a:ext cx="4026849" cy="990621"/>
          </a:xfrm>
          <a:prstGeom prst="rect">
            <a:avLst/>
          </a:prstGeom>
        </p:spPr>
        <p:txBody>
          <a:bodyPr anchor="t" rtlCol="false" tIns="0" lIns="0" bIns="0" rIns="0">
            <a:spAutoFit/>
          </a:bodyPr>
          <a:lstStyle/>
          <a:p>
            <a:pPr algn="ctr" marL="0" indent="0" lvl="0">
              <a:lnSpc>
                <a:spcPts val="4023"/>
              </a:lnSpc>
              <a:spcBef>
                <a:spcPct val="0"/>
              </a:spcBef>
            </a:pPr>
            <a:r>
              <a:rPr lang="en-US" b="true" sz="2915">
                <a:solidFill>
                  <a:srgbClr val="CFF4FF"/>
                </a:solidFill>
                <a:latin typeface="Canva Sans Bold"/>
                <a:ea typeface="Canva Sans Bold"/>
                <a:cs typeface="Canva Sans Bold"/>
                <a:sym typeface="Canva Sans Bold"/>
              </a:rPr>
              <a:t>BASED ON PERMANENCE</a:t>
            </a:r>
          </a:p>
        </p:txBody>
      </p:sp>
      <p:sp>
        <p:nvSpPr>
          <p:cNvPr name="TextBox 25" id="25"/>
          <p:cNvSpPr txBox="true"/>
          <p:nvPr/>
        </p:nvSpPr>
        <p:spPr>
          <a:xfrm rot="0">
            <a:off x="5914696" y="3525532"/>
            <a:ext cx="3405105" cy="990621"/>
          </a:xfrm>
          <a:prstGeom prst="rect">
            <a:avLst/>
          </a:prstGeom>
        </p:spPr>
        <p:txBody>
          <a:bodyPr anchor="t" rtlCol="false" tIns="0" lIns="0" bIns="0" rIns="0">
            <a:spAutoFit/>
          </a:bodyPr>
          <a:lstStyle/>
          <a:p>
            <a:pPr algn="ctr" marL="0" indent="0" lvl="0">
              <a:lnSpc>
                <a:spcPts val="4023"/>
              </a:lnSpc>
              <a:spcBef>
                <a:spcPct val="0"/>
              </a:spcBef>
            </a:pPr>
            <a:r>
              <a:rPr lang="en-US" b="true" sz="2915">
                <a:solidFill>
                  <a:srgbClr val="CFF4FF"/>
                </a:solidFill>
                <a:latin typeface="Canva Sans Bold"/>
                <a:ea typeface="Canva Sans Bold"/>
                <a:cs typeface="Canva Sans Bold"/>
                <a:sym typeface="Canva Sans Bold"/>
              </a:rPr>
              <a:t>BASED ON VERSION</a:t>
            </a:r>
          </a:p>
        </p:txBody>
      </p:sp>
      <p:sp>
        <p:nvSpPr>
          <p:cNvPr name="TextBox 26" id="26"/>
          <p:cNvSpPr txBox="true"/>
          <p:nvPr/>
        </p:nvSpPr>
        <p:spPr>
          <a:xfrm rot="0">
            <a:off x="513005" y="5777755"/>
            <a:ext cx="4026849" cy="462433"/>
          </a:xfrm>
          <a:prstGeom prst="rect">
            <a:avLst/>
          </a:prstGeom>
        </p:spPr>
        <p:txBody>
          <a:bodyPr anchor="t" rtlCol="false" tIns="0" lIns="0" bIns="0" rIns="0">
            <a:spAutoFit/>
          </a:bodyPr>
          <a:lstStyle/>
          <a:p>
            <a:pPr algn="ctr">
              <a:lnSpc>
                <a:spcPts val="3709"/>
              </a:lnSpc>
              <a:spcBef>
                <a:spcPct val="0"/>
              </a:spcBef>
            </a:pPr>
            <a:r>
              <a:rPr lang="en-US" sz="2687">
                <a:solidFill>
                  <a:srgbClr val="FFFFFF"/>
                </a:solidFill>
                <a:latin typeface="Canva Sans"/>
                <a:ea typeface="Canva Sans"/>
                <a:cs typeface="Canva Sans"/>
                <a:sym typeface="Canva Sans"/>
              </a:rPr>
              <a:t>B. Dynamic IP Address</a:t>
            </a:r>
          </a:p>
        </p:txBody>
      </p:sp>
      <p:sp>
        <p:nvSpPr>
          <p:cNvPr name="TextBox 27" id="27"/>
          <p:cNvSpPr txBox="true"/>
          <p:nvPr/>
        </p:nvSpPr>
        <p:spPr>
          <a:xfrm rot="0">
            <a:off x="10543525" y="3525532"/>
            <a:ext cx="3405105" cy="990621"/>
          </a:xfrm>
          <a:prstGeom prst="rect">
            <a:avLst/>
          </a:prstGeom>
        </p:spPr>
        <p:txBody>
          <a:bodyPr anchor="t" rtlCol="false" tIns="0" lIns="0" bIns="0" rIns="0">
            <a:spAutoFit/>
          </a:bodyPr>
          <a:lstStyle/>
          <a:p>
            <a:pPr algn="ctr" marL="0" indent="0" lvl="0">
              <a:lnSpc>
                <a:spcPts val="4023"/>
              </a:lnSpc>
              <a:spcBef>
                <a:spcPct val="0"/>
              </a:spcBef>
            </a:pPr>
            <a:r>
              <a:rPr lang="en-US" b="true" sz="2915">
                <a:solidFill>
                  <a:srgbClr val="CFF4FF"/>
                </a:solidFill>
                <a:latin typeface="Canva Sans Bold"/>
                <a:ea typeface="Canva Sans Bold"/>
                <a:cs typeface="Canva Sans Bold"/>
                <a:sym typeface="Canva Sans Bold"/>
              </a:rPr>
              <a:t>BASED ON SCOPE OF USE</a:t>
            </a:r>
          </a:p>
        </p:txBody>
      </p:sp>
      <p:sp>
        <p:nvSpPr>
          <p:cNvPr name="TextBox 28" id="28"/>
          <p:cNvSpPr txBox="true"/>
          <p:nvPr/>
        </p:nvSpPr>
        <p:spPr>
          <a:xfrm rot="0">
            <a:off x="10543525" y="4664653"/>
            <a:ext cx="3136321" cy="2740554"/>
          </a:xfrm>
          <a:prstGeom prst="rect">
            <a:avLst/>
          </a:prstGeom>
        </p:spPr>
        <p:txBody>
          <a:bodyPr anchor="t" rtlCol="false" tIns="0" lIns="0" bIns="0" rIns="0">
            <a:spAutoFit/>
          </a:bodyPr>
          <a:lstStyle/>
          <a:p>
            <a:pPr algn="ctr">
              <a:lnSpc>
                <a:spcPts val="3609"/>
              </a:lnSpc>
            </a:pPr>
            <a:r>
              <a:rPr lang="en-US" sz="2615">
                <a:solidFill>
                  <a:srgbClr val="FFFFFF"/>
                </a:solidFill>
                <a:latin typeface="Canva Sans"/>
                <a:ea typeface="Canva Sans"/>
                <a:cs typeface="Canva Sans"/>
                <a:sym typeface="Canva Sans"/>
              </a:rPr>
              <a:t>A. Public IP Address</a:t>
            </a:r>
          </a:p>
          <a:p>
            <a:pPr algn="ctr">
              <a:lnSpc>
                <a:spcPts val="3609"/>
              </a:lnSpc>
            </a:pPr>
          </a:p>
          <a:p>
            <a:pPr algn="ctr">
              <a:lnSpc>
                <a:spcPts val="3609"/>
              </a:lnSpc>
            </a:pPr>
          </a:p>
          <a:p>
            <a:pPr algn="ctr" marL="0" indent="0" lvl="0">
              <a:lnSpc>
                <a:spcPts val="3609"/>
              </a:lnSpc>
              <a:spcBef>
                <a:spcPct val="0"/>
              </a:spcBef>
            </a:pPr>
            <a:r>
              <a:rPr lang="en-US" sz="2615">
                <a:solidFill>
                  <a:srgbClr val="FFFFFF"/>
                </a:solidFill>
                <a:latin typeface="Canva Sans"/>
                <a:ea typeface="Canva Sans"/>
                <a:cs typeface="Canva Sans"/>
                <a:sym typeface="Canva Sans"/>
              </a:rPr>
              <a:t>B. Private IP Address</a:t>
            </a:r>
          </a:p>
        </p:txBody>
      </p:sp>
      <p:sp>
        <p:nvSpPr>
          <p:cNvPr name="Freeform 29" id="29"/>
          <p:cNvSpPr/>
          <p:nvPr/>
        </p:nvSpPr>
        <p:spPr>
          <a:xfrm flipH="false" flipV="false" rot="-1666982">
            <a:off x="14088804" y="-3099597"/>
            <a:ext cx="7179341" cy="6524226"/>
          </a:xfrm>
          <a:custGeom>
            <a:avLst/>
            <a:gdLst/>
            <a:ahLst/>
            <a:cxnLst/>
            <a:rect r="r" b="b" t="t" l="l"/>
            <a:pathLst>
              <a:path h="6524226" w="7179341">
                <a:moveTo>
                  <a:pt x="0" y="0"/>
                </a:moveTo>
                <a:lnTo>
                  <a:pt x="7179340" y="0"/>
                </a:lnTo>
                <a:lnTo>
                  <a:pt x="7179340" y="6524225"/>
                </a:lnTo>
                <a:lnTo>
                  <a:pt x="0" y="6524225"/>
                </a:lnTo>
                <a:lnTo>
                  <a:pt x="0" y="0"/>
                </a:lnTo>
                <a:close/>
              </a:path>
            </a:pathLst>
          </a:custGeom>
          <a:blipFill>
            <a:blip r:embed="rId5"/>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AutoShape 2" id="2"/>
          <p:cNvSpPr/>
          <p:nvPr/>
        </p:nvSpPr>
        <p:spPr>
          <a:xfrm flipV="true">
            <a:off x="10212199" y="-501123"/>
            <a:ext cx="0" cy="10287000"/>
          </a:xfrm>
          <a:prstGeom prst="line">
            <a:avLst/>
          </a:prstGeom>
          <a:ln cap="flat" w="9525">
            <a:solidFill>
              <a:srgbClr val="3B7CCA"/>
            </a:solidFill>
            <a:prstDash val="solid"/>
            <a:headEnd type="none" len="sm" w="sm"/>
            <a:tailEnd type="none" len="sm" w="sm"/>
          </a:ln>
        </p:spPr>
      </p:sp>
      <p:sp>
        <p:nvSpPr>
          <p:cNvPr name="Freeform 3" id="3"/>
          <p:cNvSpPr/>
          <p:nvPr/>
        </p:nvSpPr>
        <p:spPr>
          <a:xfrm flipH="false" flipV="false" rot="0">
            <a:off x="9315384" y="738319"/>
            <a:ext cx="9707235" cy="8224676"/>
          </a:xfrm>
          <a:custGeom>
            <a:avLst/>
            <a:gdLst/>
            <a:ahLst/>
            <a:cxnLst/>
            <a:rect r="r" b="b" t="t" l="l"/>
            <a:pathLst>
              <a:path h="8224676" w="9707235">
                <a:moveTo>
                  <a:pt x="0" y="0"/>
                </a:moveTo>
                <a:lnTo>
                  <a:pt x="9707235" y="0"/>
                </a:lnTo>
                <a:lnTo>
                  <a:pt x="9707235" y="8224676"/>
                </a:lnTo>
                <a:lnTo>
                  <a:pt x="0" y="8224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819582" y="1893891"/>
            <a:ext cx="6698840" cy="6499217"/>
          </a:xfrm>
          <a:custGeom>
            <a:avLst/>
            <a:gdLst/>
            <a:ahLst/>
            <a:cxnLst/>
            <a:rect r="r" b="b" t="t" l="l"/>
            <a:pathLst>
              <a:path h="6499217" w="6698840">
                <a:moveTo>
                  <a:pt x="0" y="0"/>
                </a:moveTo>
                <a:lnTo>
                  <a:pt x="6698839" y="0"/>
                </a:lnTo>
                <a:lnTo>
                  <a:pt x="6698839" y="6499218"/>
                </a:lnTo>
                <a:lnTo>
                  <a:pt x="0" y="6499218"/>
                </a:lnTo>
                <a:lnTo>
                  <a:pt x="0" y="0"/>
                </a:lnTo>
                <a:close/>
              </a:path>
            </a:pathLst>
          </a:custGeom>
          <a:blipFill>
            <a:blip r:embed="rId4"/>
            <a:stretch>
              <a:fillRect l="-32623" t="0" r="-15498" b="0"/>
            </a:stretch>
          </a:blipFill>
        </p:spPr>
      </p:sp>
      <p:sp>
        <p:nvSpPr>
          <p:cNvPr name="Freeform 5" id="5"/>
          <p:cNvSpPr/>
          <p:nvPr/>
        </p:nvSpPr>
        <p:spPr>
          <a:xfrm flipH="false" flipV="false" rot="0">
            <a:off x="-1991020" y="8229600"/>
            <a:ext cx="4812632" cy="4114800"/>
          </a:xfrm>
          <a:custGeom>
            <a:avLst/>
            <a:gdLst/>
            <a:ahLst/>
            <a:cxnLst/>
            <a:rect r="r" b="b" t="t" l="l"/>
            <a:pathLst>
              <a:path h="4114800" w="4812632">
                <a:moveTo>
                  <a:pt x="0" y="0"/>
                </a:moveTo>
                <a:lnTo>
                  <a:pt x="4812631" y="0"/>
                </a:lnTo>
                <a:lnTo>
                  <a:pt x="481263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231812" y="-163509"/>
            <a:ext cx="5309419" cy="4114800"/>
          </a:xfrm>
          <a:custGeom>
            <a:avLst/>
            <a:gdLst/>
            <a:ahLst/>
            <a:cxnLst/>
            <a:rect r="r" b="b" t="t" l="l"/>
            <a:pathLst>
              <a:path h="4114800" w="5309419">
                <a:moveTo>
                  <a:pt x="0" y="0"/>
                </a:moveTo>
                <a:lnTo>
                  <a:pt x="5309419" y="0"/>
                </a:lnTo>
                <a:lnTo>
                  <a:pt x="530941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7" id="7"/>
          <p:cNvGrpSpPr/>
          <p:nvPr/>
        </p:nvGrpSpPr>
        <p:grpSpPr>
          <a:xfrm rot="0">
            <a:off x="2002293" y="888657"/>
            <a:ext cx="7141707" cy="8509686"/>
            <a:chOff x="0" y="0"/>
            <a:chExt cx="9522276" cy="11346248"/>
          </a:xfrm>
        </p:grpSpPr>
        <p:sp>
          <p:nvSpPr>
            <p:cNvPr name="TextBox 8" id="8"/>
            <p:cNvSpPr txBox="true"/>
            <p:nvPr/>
          </p:nvSpPr>
          <p:spPr>
            <a:xfrm rot="0">
              <a:off x="0" y="9888770"/>
              <a:ext cx="9522276" cy="1457477"/>
            </a:xfrm>
            <a:prstGeom prst="rect">
              <a:avLst/>
            </a:prstGeom>
          </p:spPr>
          <p:txBody>
            <a:bodyPr anchor="t" rtlCol="false" tIns="0" lIns="0" bIns="0" rIns="0">
              <a:spAutoFit/>
            </a:bodyPr>
            <a:lstStyle/>
            <a:p>
              <a:pPr algn="l" marL="456720" indent="-228360" lvl="1">
                <a:lnSpc>
                  <a:spcPts val="2961"/>
                </a:lnSpc>
                <a:spcBef>
                  <a:spcPct val="0"/>
                </a:spcBef>
                <a:buFont typeface="Arial"/>
                <a:buChar char="•"/>
              </a:pPr>
              <a:r>
                <a:rPr lang="en-US" sz="2115" spc="207" strike="noStrike" u="none">
                  <a:solidFill>
                    <a:srgbClr val="F5FFF5"/>
                  </a:solidFill>
                  <a:latin typeface="Canva Sans"/>
                  <a:ea typeface="Canva Sans"/>
                  <a:cs typeface="Canva Sans"/>
                  <a:sym typeface="Canva Sans"/>
                </a:rPr>
                <a:t>Temporary: Changes periodically.</a:t>
              </a:r>
            </a:p>
            <a:p>
              <a:pPr algn="l" marL="456720" indent="-228360" lvl="1">
                <a:lnSpc>
                  <a:spcPts val="2961"/>
                </a:lnSpc>
                <a:spcBef>
                  <a:spcPct val="0"/>
                </a:spcBef>
                <a:buFont typeface="Arial"/>
                <a:buChar char="•"/>
              </a:pPr>
              <a:r>
                <a:rPr lang="en-US" sz="2115" spc="207" strike="noStrike" u="none">
                  <a:solidFill>
                    <a:srgbClr val="F5FFF5"/>
                  </a:solidFill>
                  <a:latin typeface="Canva Sans"/>
                  <a:ea typeface="Canva Sans"/>
                  <a:cs typeface="Canva Sans"/>
                  <a:sym typeface="Canva Sans"/>
                </a:rPr>
                <a:t>Assigned by DHCP.</a:t>
              </a:r>
            </a:p>
            <a:p>
              <a:pPr algn="l" marL="456720" indent="-228360" lvl="1">
                <a:lnSpc>
                  <a:spcPts val="2961"/>
                </a:lnSpc>
                <a:spcBef>
                  <a:spcPct val="0"/>
                </a:spcBef>
                <a:buFont typeface="Arial"/>
                <a:buChar char="•"/>
              </a:pPr>
              <a:r>
                <a:rPr lang="en-US" sz="2115" spc="207" strike="noStrike" u="none">
                  <a:solidFill>
                    <a:srgbClr val="F5FFF5"/>
                  </a:solidFill>
                  <a:latin typeface="Canva Sans"/>
                  <a:ea typeface="Canva Sans"/>
                  <a:cs typeface="Canva Sans"/>
                  <a:sym typeface="Canva Sans"/>
                </a:rPr>
                <a:t>Common for home and office devices.</a:t>
              </a:r>
            </a:p>
          </p:txBody>
        </p:sp>
        <p:sp>
          <p:nvSpPr>
            <p:cNvPr name="TextBox 9" id="9"/>
            <p:cNvSpPr txBox="true"/>
            <p:nvPr/>
          </p:nvSpPr>
          <p:spPr>
            <a:xfrm rot="0">
              <a:off x="0" y="6472325"/>
              <a:ext cx="9522276" cy="1457477"/>
            </a:xfrm>
            <a:prstGeom prst="rect">
              <a:avLst/>
            </a:prstGeom>
          </p:spPr>
          <p:txBody>
            <a:bodyPr anchor="t" rtlCol="false" tIns="0" lIns="0" bIns="0" rIns="0">
              <a:spAutoFit/>
            </a:bodyPr>
            <a:lstStyle/>
            <a:p>
              <a:pPr algn="l" marL="456720" indent="-228360" lvl="1">
                <a:lnSpc>
                  <a:spcPts val="2961"/>
                </a:lnSpc>
                <a:spcBef>
                  <a:spcPct val="0"/>
                </a:spcBef>
                <a:buFont typeface="Arial"/>
                <a:buChar char="•"/>
              </a:pPr>
              <a:r>
                <a:rPr lang="en-US" sz="2115" spc="207" strike="noStrike" u="none">
                  <a:solidFill>
                    <a:srgbClr val="F5FFF5"/>
                  </a:solidFill>
                  <a:latin typeface="Canva Sans"/>
                  <a:ea typeface="Canva Sans"/>
                  <a:cs typeface="Canva Sans"/>
                  <a:sym typeface="Canva Sans"/>
                </a:rPr>
                <a:t>Permanent: Doesn't change.</a:t>
              </a:r>
            </a:p>
            <a:p>
              <a:pPr algn="l" marL="456720" indent="-228360" lvl="1">
                <a:lnSpc>
                  <a:spcPts val="2961"/>
                </a:lnSpc>
                <a:spcBef>
                  <a:spcPct val="0"/>
                </a:spcBef>
                <a:buFont typeface="Arial"/>
                <a:buChar char="•"/>
              </a:pPr>
              <a:r>
                <a:rPr lang="en-US" sz="2115" spc="207" strike="noStrike" u="none">
                  <a:solidFill>
                    <a:srgbClr val="F5FFF5"/>
                  </a:solidFill>
                  <a:latin typeface="Canva Sans"/>
                  <a:ea typeface="Canva Sans"/>
                  <a:cs typeface="Canva Sans"/>
                  <a:sym typeface="Canva Sans"/>
                </a:rPr>
                <a:t>Assigned manually.</a:t>
              </a:r>
            </a:p>
            <a:p>
              <a:pPr algn="l" marL="456720" indent="-228360" lvl="1">
                <a:lnSpc>
                  <a:spcPts val="2961"/>
                </a:lnSpc>
                <a:spcBef>
                  <a:spcPct val="0"/>
                </a:spcBef>
                <a:buFont typeface="Arial"/>
                <a:buChar char="•"/>
              </a:pPr>
              <a:r>
                <a:rPr lang="en-US" sz="2115" spc="207" strike="noStrike" u="none">
                  <a:solidFill>
                    <a:srgbClr val="F5FFF5"/>
                  </a:solidFill>
                  <a:latin typeface="Canva Sans"/>
                  <a:ea typeface="Canva Sans"/>
                  <a:cs typeface="Canva Sans"/>
                  <a:sym typeface="Canva Sans"/>
                </a:rPr>
                <a:t>Used for servers, websites, etc.</a:t>
              </a:r>
            </a:p>
          </p:txBody>
        </p:sp>
        <p:sp>
          <p:nvSpPr>
            <p:cNvPr name="TextBox 10" id="10"/>
            <p:cNvSpPr txBox="true"/>
            <p:nvPr/>
          </p:nvSpPr>
          <p:spPr>
            <a:xfrm rot="0">
              <a:off x="0" y="8986462"/>
              <a:ext cx="9522276" cy="613504"/>
            </a:xfrm>
            <a:prstGeom prst="rect">
              <a:avLst/>
            </a:prstGeom>
          </p:spPr>
          <p:txBody>
            <a:bodyPr anchor="t" rtlCol="false" tIns="0" lIns="0" bIns="0" rIns="0">
              <a:spAutoFit/>
            </a:bodyPr>
            <a:lstStyle/>
            <a:p>
              <a:pPr algn="l" marL="0" indent="0" lvl="0">
                <a:lnSpc>
                  <a:spcPts val="3966"/>
                </a:lnSpc>
                <a:spcBef>
                  <a:spcPct val="0"/>
                </a:spcBef>
              </a:pPr>
              <a:r>
                <a:rPr lang="en-US" b="true" sz="2644" spc="259" strike="noStrike" u="none">
                  <a:solidFill>
                    <a:srgbClr val="CFF4FF"/>
                  </a:solidFill>
                  <a:latin typeface="Canva Sans Bold"/>
                  <a:ea typeface="Canva Sans Bold"/>
                  <a:cs typeface="Canva Sans Bold"/>
                  <a:sym typeface="Canva Sans Bold"/>
                </a:rPr>
                <a:t>B. Dynamic IP Address:</a:t>
              </a:r>
            </a:p>
          </p:txBody>
        </p:sp>
        <p:sp>
          <p:nvSpPr>
            <p:cNvPr name="TextBox 11" id="11"/>
            <p:cNvSpPr txBox="true"/>
            <p:nvPr/>
          </p:nvSpPr>
          <p:spPr>
            <a:xfrm rot="0">
              <a:off x="0" y="5570017"/>
              <a:ext cx="9522276" cy="613504"/>
            </a:xfrm>
            <a:prstGeom prst="rect">
              <a:avLst/>
            </a:prstGeom>
          </p:spPr>
          <p:txBody>
            <a:bodyPr anchor="t" rtlCol="false" tIns="0" lIns="0" bIns="0" rIns="0">
              <a:spAutoFit/>
            </a:bodyPr>
            <a:lstStyle/>
            <a:p>
              <a:pPr algn="l" marL="0" indent="0" lvl="0">
                <a:lnSpc>
                  <a:spcPts val="3966"/>
                </a:lnSpc>
                <a:spcBef>
                  <a:spcPct val="0"/>
                </a:spcBef>
              </a:pPr>
              <a:r>
                <a:rPr lang="en-US" b="true" sz="2644" spc="259" strike="noStrike" u="none">
                  <a:solidFill>
                    <a:srgbClr val="CFF4FF"/>
                  </a:solidFill>
                  <a:latin typeface="Canva Sans Bold"/>
                  <a:ea typeface="Canva Sans Bold"/>
                  <a:cs typeface="Canva Sans Bold"/>
                  <a:sym typeface="Canva Sans Bold"/>
                </a:rPr>
                <a:t>A. Static IP Address:</a:t>
              </a:r>
            </a:p>
          </p:txBody>
        </p:sp>
        <p:sp>
          <p:nvSpPr>
            <p:cNvPr name="TextBox 12" id="12"/>
            <p:cNvSpPr txBox="true"/>
            <p:nvPr/>
          </p:nvSpPr>
          <p:spPr>
            <a:xfrm rot="0">
              <a:off x="0" y="9525"/>
              <a:ext cx="9522276" cy="4503831"/>
            </a:xfrm>
            <a:prstGeom prst="rect">
              <a:avLst/>
            </a:prstGeom>
          </p:spPr>
          <p:txBody>
            <a:bodyPr anchor="t" rtlCol="false" tIns="0" lIns="0" bIns="0" rIns="0">
              <a:spAutoFit/>
            </a:bodyPr>
            <a:lstStyle/>
            <a:p>
              <a:pPr algn="l" marL="0" indent="0" lvl="0">
                <a:lnSpc>
                  <a:spcPts val="8873"/>
                </a:lnSpc>
                <a:spcBef>
                  <a:spcPct val="0"/>
                </a:spcBef>
              </a:pPr>
              <a:r>
                <a:rPr lang="en-US" b="true" sz="7394" strike="noStrike" u="none">
                  <a:solidFill>
                    <a:srgbClr val="F5FFF5"/>
                  </a:solidFill>
                  <a:latin typeface="Now Bold"/>
                  <a:ea typeface="Now Bold"/>
                  <a:cs typeface="Now Bold"/>
                  <a:sym typeface="Now Bold"/>
                </a:rPr>
                <a:t>IP ADDRESS TYPES BY PERMANENCE</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descr="Gradient Halftone Pixel Shape Round Circle"/>
          <p:cNvSpPr/>
          <p:nvPr/>
        </p:nvSpPr>
        <p:spPr>
          <a:xfrm flipH="false" flipV="false" rot="10436461">
            <a:off x="14152110" y="-4118246"/>
            <a:ext cx="6566182" cy="6566182"/>
          </a:xfrm>
          <a:custGeom>
            <a:avLst/>
            <a:gdLst/>
            <a:ahLst/>
            <a:cxnLst/>
            <a:rect r="r" b="b" t="t" l="l"/>
            <a:pathLst>
              <a:path h="6566182" w="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descr="Gradient Halftone Pixel Shape Round Circle"/>
          <p:cNvSpPr/>
          <p:nvPr/>
        </p:nvSpPr>
        <p:spPr>
          <a:xfrm flipH="false" flipV="false" rot="-8931116">
            <a:off x="-1662992" y="7003909"/>
            <a:ext cx="6566182" cy="6566182"/>
          </a:xfrm>
          <a:custGeom>
            <a:avLst/>
            <a:gdLst/>
            <a:ahLst/>
            <a:cxnLst/>
            <a:rect r="r" b="b" t="t" l="l"/>
            <a:pathLst>
              <a:path h="6566182" w="6566182">
                <a:moveTo>
                  <a:pt x="0" y="0"/>
                </a:moveTo>
                <a:lnTo>
                  <a:pt x="6566182" y="0"/>
                </a:lnTo>
                <a:lnTo>
                  <a:pt x="6566182" y="6566182"/>
                </a:lnTo>
                <a:lnTo>
                  <a:pt x="0" y="6566182"/>
                </a:lnTo>
                <a:lnTo>
                  <a:pt x="0" y="0"/>
                </a:lnTo>
                <a:close/>
              </a:path>
            </a:pathLst>
          </a:custGeom>
          <a:blipFill>
            <a:blip r:embed="rId2">
              <a:alphaModFix amt="58000"/>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5400000">
            <a:off x="1180154" y="5157600"/>
            <a:ext cx="10324725" cy="0"/>
          </a:xfrm>
          <a:prstGeom prst="line">
            <a:avLst/>
          </a:prstGeom>
          <a:ln cap="rnd" w="9525">
            <a:solidFill>
              <a:srgbClr val="0071C9"/>
            </a:solidFill>
            <a:prstDash val="solid"/>
            <a:headEnd type="none" len="sm" w="sm"/>
            <a:tailEnd type="none" len="sm" w="sm"/>
          </a:ln>
        </p:spPr>
      </p:sp>
      <p:sp>
        <p:nvSpPr>
          <p:cNvPr name="AutoShape 5" id="5"/>
          <p:cNvSpPr/>
          <p:nvPr/>
        </p:nvSpPr>
        <p:spPr>
          <a:xfrm rot="0">
            <a:off x="6347279" y="5073124"/>
            <a:ext cx="11940721" cy="0"/>
          </a:xfrm>
          <a:prstGeom prst="line">
            <a:avLst/>
          </a:prstGeom>
          <a:ln cap="rnd" w="9525">
            <a:solidFill>
              <a:srgbClr val="0071C9"/>
            </a:solidFill>
            <a:prstDash val="solid"/>
            <a:headEnd type="none" len="sm" w="sm"/>
            <a:tailEnd type="none" len="sm" w="sm"/>
          </a:ln>
        </p:spPr>
      </p:sp>
      <p:sp>
        <p:nvSpPr>
          <p:cNvPr name="Freeform 6" id="6"/>
          <p:cNvSpPr/>
          <p:nvPr/>
        </p:nvSpPr>
        <p:spPr>
          <a:xfrm flipH="false" flipV="false" rot="0">
            <a:off x="6347279" y="1551094"/>
            <a:ext cx="5358862" cy="2615769"/>
          </a:xfrm>
          <a:custGeom>
            <a:avLst/>
            <a:gdLst/>
            <a:ahLst/>
            <a:cxnLst/>
            <a:rect r="r" b="b" t="t" l="l"/>
            <a:pathLst>
              <a:path h="2615769" w="5358862">
                <a:moveTo>
                  <a:pt x="0" y="0"/>
                </a:moveTo>
                <a:lnTo>
                  <a:pt x="5358862" y="0"/>
                </a:lnTo>
                <a:lnTo>
                  <a:pt x="5358862" y="2615769"/>
                </a:lnTo>
                <a:lnTo>
                  <a:pt x="0" y="2615769"/>
                </a:lnTo>
                <a:lnTo>
                  <a:pt x="0" y="0"/>
                </a:lnTo>
                <a:close/>
              </a:path>
            </a:pathLst>
          </a:custGeom>
          <a:blipFill>
            <a:blip r:embed="rId4"/>
            <a:stretch>
              <a:fillRect l="-102" t="-19970" r="0" b="0"/>
            </a:stretch>
          </a:blipFill>
        </p:spPr>
      </p:sp>
      <p:sp>
        <p:nvSpPr>
          <p:cNvPr name="Freeform 7" id="7"/>
          <p:cNvSpPr/>
          <p:nvPr/>
        </p:nvSpPr>
        <p:spPr>
          <a:xfrm flipH="false" flipV="false" rot="0">
            <a:off x="6128062" y="5922627"/>
            <a:ext cx="5925639" cy="2653920"/>
          </a:xfrm>
          <a:custGeom>
            <a:avLst/>
            <a:gdLst/>
            <a:ahLst/>
            <a:cxnLst/>
            <a:rect r="r" b="b" t="t" l="l"/>
            <a:pathLst>
              <a:path h="2653920" w="5925639">
                <a:moveTo>
                  <a:pt x="0" y="0"/>
                </a:moveTo>
                <a:lnTo>
                  <a:pt x="5925639" y="0"/>
                </a:lnTo>
                <a:lnTo>
                  <a:pt x="5925639" y="2653920"/>
                </a:lnTo>
                <a:lnTo>
                  <a:pt x="0" y="2653920"/>
                </a:lnTo>
                <a:lnTo>
                  <a:pt x="0" y="0"/>
                </a:lnTo>
                <a:close/>
              </a:path>
            </a:pathLst>
          </a:custGeom>
          <a:blipFill>
            <a:blip r:embed="rId5"/>
            <a:stretch>
              <a:fillRect l="0" t="-26870" r="-1466" b="0"/>
            </a:stretch>
          </a:blipFill>
        </p:spPr>
      </p:sp>
      <p:sp>
        <p:nvSpPr>
          <p:cNvPr name="Freeform 8" id="8"/>
          <p:cNvSpPr/>
          <p:nvPr/>
        </p:nvSpPr>
        <p:spPr>
          <a:xfrm flipH="false" flipV="false" rot="0">
            <a:off x="2013964" y="1551094"/>
            <a:ext cx="3132918" cy="2431927"/>
          </a:xfrm>
          <a:custGeom>
            <a:avLst/>
            <a:gdLst/>
            <a:ahLst/>
            <a:cxnLst/>
            <a:rect r="r" b="b" t="t" l="l"/>
            <a:pathLst>
              <a:path h="2431927" w="3132918">
                <a:moveTo>
                  <a:pt x="0" y="0"/>
                </a:moveTo>
                <a:lnTo>
                  <a:pt x="3132917" y="0"/>
                </a:lnTo>
                <a:lnTo>
                  <a:pt x="3132917" y="2431928"/>
                </a:lnTo>
                <a:lnTo>
                  <a:pt x="0" y="24319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028700" y="2906187"/>
            <a:ext cx="4118181" cy="4343400"/>
          </a:xfrm>
          <a:prstGeom prst="rect">
            <a:avLst/>
          </a:prstGeom>
        </p:spPr>
        <p:txBody>
          <a:bodyPr anchor="t" rtlCol="false" tIns="0" lIns="0" bIns="0" rIns="0">
            <a:spAutoFit/>
          </a:bodyPr>
          <a:lstStyle/>
          <a:p>
            <a:pPr algn="l" marL="0" indent="0" lvl="0">
              <a:lnSpc>
                <a:spcPts val="8599"/>
              </a:lnSpc>
              <a:spcBef>
                <a:spcPct val="0"/>
              </a:spcBef>
            </a:pPr>
            <a:r>
              <a:rPr lang="en-US" b="true" sz="7166" u="none">
                <a:solidFill>
                  <a:srgbClr val="FFFFFF"/>
                </a:solidFill>
                <a:latin typeface="Open Sans Bold"/>
                <a:ea typeface="Open Sans Bold"/>
                <a:cs typeface="Open Sans Bold"/>
                <a:sym typeface="Open Sans Bold"/>
              </a:rPr>
              <a:t>IP ADDRESS TYPES BY VERSION</a:t>
            </a:r>
          </a:p>
        </p:txBody>
      </p:sp>
      <p:grpSp>
        <p:nvGrpSpPr>
          <p:cNvPr name="Group 10" id="10"/>
          <p:cNvGrpSpPr/>
          <p:nvPr/>
        </p:nvGrpSpPr>
        <p:grpSpPr>
          <a:xfrm rot="0">
            <a:off x="12482468" y="799184"/>
            <a:ext cx="5392528" cy="3935748"/>
            <a:chOff x="0" y="0"/>
            <a:chExt cx="7190037" cy="5247664"/>
          </a:xfrm>
        </p:grpSpPr>
        <p:sp>
          <p:nvSpPr>
            <p:cNvPr name="TextBox 11" id="11"/>
            <p:cNvSpPr txBox="true"/>
            <p:nvPr/>
          </p:nvSpPr>
          <p:spPr>
            <a:xfrm rot="0">
              <a:off x="0" y="1277443"/>
              <a:ext cx="7190037" cy="3970221"/>
            </a:xfrm>
            <a:prstGeom prst="rect">
              <a:avLst/>
            </a:prstGeom>
          </p:spPr>
          <p:txBody>
            <a:bodyPr anchor="t" rtlCol="false" tIns="0" lIns="0" bIns="0" rIns="0">
              <a:spAutoFit/>
            </a:bodyPr>
            <a:lstStyle/>
            <a:p>
              <a:pPr algn="l" marL="0" indent="0" lvl="0">
                <a:lnSpc>
                  <a:spcPts val="3398"/>
                </a:lnSpc>
              </a:pPr>
              <a:r>
                <a:rPr lang="en-US" sz="2427">
                  <a:solidFill>
                    <a:srgbClr val="FFFFFF"/>
                  </a:solidFill>
                  <a:latin typeface="Open Sans"/>
                  <a:ea typeface="Open Sans"/>
                  <a:cs typeface="Open Sans"/>
                  <a:sym typeface="Open Sans"/>
                </a:rPr>
                <a:t>length = 32 bits</a:t>
              </a:r>
            </a:p>
            <a:p>
              <a:pPr algn="l" marL="0" indent="0" lvl="0">
                <a:lnSpc>
                  <a:spcPts val="3398"/>
                </a:lnSpc>
              </a:pPr>
              <a:r>
                <a:rPr lang="en-US" sz="2427">
                  <a:solidFill>
                    <a:srgbClr val="FFFFFF"/>
                  </a:solidFill>
                  <a:latin typeface="Open Sans"/>
                  <a:ea typeface="Open Sans"/>
                  <a:cs typeface="Open Sans"/>
                  <a:sym typeface="Open Sans"/>
                </a:rPr>
                <a:t>octet 4</a:t>
              </a:r>
            </a:p>
            <a:p>
              <a:pPr algn="l" marL="0" indent="0" lvl="0">
                <a:lnSpc>
                  <a:spcPts val="3398"/>
                </a:lnSpc>
              </a:pPr>
              <a:r>
                <a:rPr lang="en-US" sz="2427">
                  <a:solidFill>
                    <a:srgbClr val="FFFFFF"/>
                  </a:solidFill>
                  <a:latin typeface="Open Sans"/>
                  <a:ea typeface="Open Sans"/>
                  <a:cs typeface="Open Sans"/>
                  <a:sym typeface="Open Sans"/>
                </a:rPr>
                <a:t>4 billion (2^32)</a:t>
              </a:r>
            </a:p>
            <a:p>
              <a:pPr algn="l" marL="0" indent="0" lvl="0">
                <a:lnSpc>
                  <a:spcPts val="3398"/>
                </a:lnSpc>
              </a:pPr>
              <a:r>
                <a:rPr lang="en-US" sz="2427">
                  <a:solidFill>
                    <a:srgbClr val="FFFFFF"/>
                  </a:solidFill>
                  <a:latin typeface="Open Sans"/>
                  <a:ea typeface="Open Sans"/>
                  <a:cs typeface="Open Sans"/>
                  <a:sym typeface="Open Sans"/>
                </a:rPr>
                <a:t>eg: N.N.N.N</a:t>
              </a:r>
            </a:p>
            <a:p>
              <a:pPr algn="l" marL="0" indent="0" lvl="0">
                <a:lnSpc>
                  <a:spcPts val="3398"/>
                </a:lnSpc>
              </a:pPr>
              <a:r>
                <a:rPr lang="en-US" sz="2427">
                  <a:solidFill>
                    <a:srgbClr val="FFFFFF"/>
                  </a:solidFill>
                  <a:latin typeface="Open Sans"/>
                  <a:ea typeface="Open Sans"/>
                  <a:cs typeface="Open Sans"/>
                  <a:sym typeface="Open Sans"/>
                </a:rPr>
                <a:t>where N = XXXXXXXX</a:t>
              </a:r>
            </a:p>
            <a:p>
              <a:pPr algn="l" marL="0" indent="0" lvl="0">
                <a:lnSpc>
                  <a:spcPts val="3398"/>
                </a:lnSpc>
              </a:pPr>
              <a:r>
                <a:rPr lang="en-US" sz="2427">
                  <a:solidFill>
                    <a:srgbClr val="FFFFFF"/>
                  </a:solidFill>
                  <a:latin typeface="Open Sans"/>
                  <a:ea typeface="Open Sans"/>
                  <a:cs typeface="Open Sans"/>
                  <a:sym typeface="Open Sans"/>
                </a:rPr>
                <a:t>one X = 1 bit</a:t>
              </a:r>
            </a:p>
            <a:p>
              <a:pPr algn="l" marL="0" indent="0" lvl="0">
                <a:lnSpc>
                  <a:spcPts val="3398"/>
                </a:lnSpc>
              </a:pPr>
              <a:r>
                <a:rPr lang="en-US" sz="2427">
                  <a:solidFill>
                    <a:srgbClr val="FFFFFF"/>
                  </a:solidFill>
                  <a:latin typeface="Open Sans"/>
                  <a:ea typeface="Open Sans"/>
                  <a:cs typeface="Open Sans"/>
                  <a:sym typeface="Open Sans"/>
                </a:rPr>
                <a:t>range = 0-255</a:t>
              </a:r>
            </a:p>
          </p:txBody>
        </p:sp>
        <p:sp>
          <p:nvSpPr>
            <p:cNvPr name="TextBox 12" id="12"/>
            <p:cNvSpPr txBox="true"/>
            <p:nvPr/>
          </p:nvSpPr>
          <p:spPr>
            <a:xfrm rot="0">
              <a:off x="0" y="0"/>
              <a:ext cx="7190037" cy="616488"/>
            </a:xfrm>
            <a:prstGeom prst="rect">
              <a:avLst/>
            </a:prstGeom>
          </p:spPr>
          <p:txBody>
            <a:bodyPr anchor="t" rtlCol="false" tIns="0" lIns="0" bIns="0" rIns="0">
              <a:spAutoFit/>
            </a:bodyPr>
            <a:lstStyle/>
            <a:p>
              <a:pPr algn="l" marL="0" indent="0" lvl="0">
                <a:lnSpc>
                  <a:spcPts val="3657"/>
                </a:lnSpc>
              </a:pPr>
              <a:r>
                <a:rPr lang="en-US" b="true" sz="3048" spc="-60">
                  <a:solidFill>
                    <a:srgbClr val="4BD1FB"/>
                  </a:solidFill>
                  <a:latin typeface="Open Sans Bold"/>
                  <a:ea typeface="Open Sans Bold"/>
                  <a:cs typeface="Open Sans Bold"/>
                  <a:sym typeface="Open Sans Bold"/>
                </a:rPr>
                <a:t>IPv4</a:t>
              </a:r>
            </a:p>
          </p:txBody>
        </p:sp>
      </p:grpSp>
      <p:grpSp>
        <p:nvGrpSpPr>
          <p:cNvPr name="Group 13" id="13"/>
          <p:cNvGrpSpPr/>
          <p:nvPr/>
        </p:nvGrpSpPr>
        <p:grpSpPr>
          <a:xfrm rot="0">
            <a:off x="12482468" y="5143500"/>
            <a:ext cx="4776832" cy="3793721"/>
            <a:chOff x="0" y="0"/>
            <a:chExt cx="6369110" cy="5058295"/>
          </a:xfrm>
        </p:grpSpPr>
        <p:sp>
          <p:nvSpPr>
            <p:cNvPr name="TextBox 14" id="14"/>
            <p:cNvSpPr txBox="true"/>
            <p:nvPr/>
          </p:nvSpPr>
          <p:spPr>
            <a:xfrm rot="0">
              <a:off x="0" y="1228840"/>
              <a:ext cx="6369110" cy="3829455"/>
            </a:xfrm>
            <a:prstGeom prst="rect">
              <a:avLst/>
            </a:prstGeom>
          </p:spPr>
          <p:txBody>
            <a:bodyPr anchor="t" rtlCol="false" tIns="0" lIns="0" bIns="0" rIns="0">
              <a:spAutoFit/>
            </a:bodyPr>
            <a:lstStyle/>
            <a:p>
              <a:pPr algn="l" marL="0" indent="0" lvl="0">
                <a:lnSpc>
                  <a:spcPts val="2870"/>
                </a:lnSpc>
              </a:pPr>
              <a:r>
                <a:rPr lang="en-US" sz="2050">
                  <a:solidFill>
                    <a:srgbClr val="FFFFFF"/>
                  </a:solidFill>
                  <a:latin typeface="Open Sans"/>
                  <a:ea typeface="Open Sans"/>
                  <a:cs typeface="Open Sans"/>
                  <a:sym typeface="Open Sans"/>
                </a:rPr>
                <a:t>length = 128 bits</a:t>
              </a:r>
            </a:p>
            <a:p>
              <a:pPr algn="l" marL="0" indent="0" lvl="0">
                <a:lnSpc>
                  <a:spcPts val="2870"/>
                </a:lnSpc>
              </a:pPr>
              <a:r>
                <a:rPr lang="en-US" sz="2050">
                  <a:solidFill>
                    <a:srgbClr val="FFFFFF"/>
                  </a:solidFill>
                  <a:latin typeface="Open Sans"/>
                  <a:ea typeface="Open Sans"/>
                  <a:cs typeface="Open Sans"/>
                  <a:sym typeface="Open Sans"/>
                </a:rPr>
                <a:t>8 groups of 4 hexadecimals</a:t>
              </a:r>
            </a:p>
            <a:p>
              <a:pPr algn="l" marL="0" indent="0" lvl="0">
                <a:lnSpc>
                  <a:spcPts val="2870"/>
                </a:lnSpc>
              </a:pPr>
              <a:r>
                <a:rPr lang="en-US" sz="2050">
                  <a:solidFill>
                    <a:srgbClr val="FFFFFF"/>
                  </a:solidFill>
                  <a:latin typeface="Open Sans"/>
                  <a:ea typeface="Open Sans"/>
                  <a:cs typeface="Open Sans"/>
                  <a:sym typeface="Open Sans"/>
                </a:rPr>
                <a:t>340 undecillion (2^128)</a:t>
              </a:r>
            </a:p>
            <a:p>
              <a:pPr algn="l" marL="0" indent="0" lvl="0">
                <a:lnSpc>
                  <a:spcPts val="2870"/>
                </a:lnSpc>
              </a:pPr>
              <a:r>
                <a:rPr lang="en-US" sz="2050">
                  <a:solidFill>
                    <a:srgbClr val="FFFFFF"/>
                  </a:solidFill>
                  <a:latin typeface="Open Sans"/>
                  <a:ea typeface="Open Sans"/>
                  <a:cs typeface="Open Sans"/>
                  <a:sym typeface="Open Sans"/>
                </a:rPr>
                <a:t>eg:  XXXX:XXXX:XXXX:XXXX:XXXX:XXXX:XXXX:XXXX</a:t>
              </a:r>
            </a:p>
            <a:p>
              <a:pPr algn="l" marL="0" indent="0" lvl="0">
                <a:lnSpc>
                  <a:spcPts val="2870"/>
                </a:lnSpc>
              </a:pPr>
              <a:r>
                <a:rPr lang="en-US" sz="2050">
                  <a:solidFill>
                    <a:srgbClr val="FFFFFF"/>
                  </a:solidFill>
                  <a:latin typeface="Open Sans"/>
                  <a:ea typeface="Open Sans"/>
                  <a:cs typeface="Open Sans"/>
                  <a:sym typeface="Open Sans"/>
                </a:rPr>
                <a:t>where one X = 4 bits </a:t>
              </a:r>
            </a:p>
            <a:p>
              <a:pPr algn="l" marL="0" indent="0" lvl="0">
                <a:lnSpc>
                  <a:spcPts val="2870"/>
                </a:lnSpc>
              </a:pPr>
              <a:r>
                <a:rPr lang="en-US" sz="2050">
                  <a:solidFill>
                    <a:srgbClr val="FFFFFF"/>
                  </a:solidFill>
                  <a:latin typeface="Open Sans"/>
                  <a:ea typeface="Open Sans"/>
                  <a:cs typeface="Open Sans"/>
                  <a:sym typeface="Open Sans"/>
                </a:rPr>
                <a:t>range = 0 - FFFF (65535)</a:t>
              </a:r>
            </a:p>
          </p:txBody>
        </p:sp>
        <p:sp>
          <p:nvSpPr>
            <p:cNvPr name="TextBox 15" id="15"/>
            <p:cNvSpPr txBox="true"/>
            <p:nvPr/>
          </p:nvSpPr>
          <p:spPr>
            <a:xfrm rot="0">
              <a:off x="0" y="0"/>
              <a:ext cx="6369110" cy="647700"/>
            </a:xfrm>
            <a:prstGeom prst="rect">
              <a:avLst/>
            </a:prstGeom>
          </p:spPr>
          <p:txBody>
            <a:bodyPr anchor="t" rtlCol="false" tIns="0" lIns="0" bIns="0" rIns="0">
              <a:spAutoFit/>
            </a:bodyPr>
            <a:lstStyle/>
            <a:p>
              <a:pPr algn="l" marL="0" indent="0" lvl="0">
                <a:lnSpc>
                  <a:spcPts val="3839"/>
                </a:lnSpc>
              </a:pPr>
              <a:r>
                <a:rPr lang="en-US" b="true" sz="3199" spc="-63">
                  <a:solidFill>
                    <a:srgbClr val="4BD1FB"/>
                  </a:solidFill>
                  <a:latin typeface="Open Sans Bold"/>
                  <a:ea typeface="Open Sans Bold"/>
                  <a:cs typeface="Open Sans Bold"/>
                  <a:sym typeface="Open Sans Bold"/>
                </a:rPr>
                <a:t>IPv6</a:t>
              </a:r>
            </a:p>
          </p:txBody>
        </p:sp>
      </p:grpSp>
      <p:sp>
        <p:nvSpPr>
          <p:cNvPr name="TextBox 16" id="16"/>
          <p:cNvSpPr txBox="true"/>
          <p:nvPr/>
        </p:nvSpPr>
        <p:spPr>
          <a:xfrm rot="0">
            <a:off x="6838830" y="3109100"/>
            <a:ext cx="531725" cy="265765"/>
          </a:xfrm>
          <a:prstGeom prst="rect">
            <a:avLst/>
          </a:prstGeom>
        </p:spPr>
        <p:txBody>
          <a:bodyPr anchor="t" rtlCol="false" tIns="0" lIns="0" bIns="0" rIns="0">
            <a:spAutoFit/>
          </a:bodyPr>
          <a:lstStyle/>
          <a:p>
            <a:pPr algn="ctr">
              <a:lnSpc>
                <a:spcPts val="2197"/>
              </a:lnSpc>
            </a:pPr>
            <a:r>
              <a:rPr lang="en-US" sz="1569">
                <a:solidFill>
                  <a:srgbClr val="FFFFFF"/>
                </a:solidFill>
                <a:latin typeface="Canva Sans"/>
                <a:ea typeface="Canva Sans"/>
                <a:cs typeface="Canva Sans"/>
                <a:sym typeface="Canva Sans"/>
              </a:rPr>
              <a:t>8 bits</a:t>
            </a:r>
          </a:p>
        </p:txBody>
      </p:sp>
      <p:sp>
        <p:nvSpPr>
          <p:cNvPr name="TextBox 17" id="17"/>
          <p:cNvSpPr txBox="true"/>
          <p:nvPr/>
        </p:nvSpPr>
        <p:spPr>
          <a:xfrm rot="0">
            <a:off x="7814969" y="3681194"/>
            <a:ext cx="2417962" cy="380623"/>
          </a:xfrm>
          <a:prstGeom prst="rect">
            <a:avLst/>
          </a:prstGeom>
        </p:spPr>
        <p:txBody>
          <a:bodyPr anchor="t" rtlCol="false" tIns="0" lIns="0" bIns="0" rIns="0">
            <a:spAutoFit/>
          </a:bodyPr>
          <a:lstStyle/>
          <a:p>
            <a:pPr algn="ctr">
              <a:lnSpc>
                <a:spcPts val="3173"/>
              </a:lnSpc>
            </a:pPr>
            <a:r>
              <a:rPr lang="en-US" sz="2266">
                <a:solidFill>
                  <a:srgbClr val="FFFFFF"/>
                </a:solidFill>
                <a:latin typeface="Canva Sans"/>
                <a:ea typeface="Canva Sans"/>
                <a:cs typeface="Canva Sans"/>
                <a:sym typeface="Canva Sans"/>
              </a:rPr>
              <a:t>4 bytes 32 bits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DAGT8sD0R4M</dc:identifier>
  <dcterms:modified xsi:type="dcterms:W3CDTF">2011-08-01T06:04:30Z</dcterms:modified>
  <cp:revision>1</cp:revision>
  <dc:title>Blue Dark Professional Geometric Business Project Presentation </dc:title>
</cp:coreProperties>
</file>